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26" r:id="rId5"/>
  </p:sldMasterIdLst>
  <p:notesMasterIdLst>
    <p:notesMasterId r:id="rId26"/>
  </p:notesMasterIdLst>
  <p:sldIdLst>
    <p:sldId id="535" r:id="rId6"/>
    <p:sldId id="520" r:id="rId7"/>
    <p:sldId id="521" r:id="rId8"/>
    <p:sldId id="536" r:id="rId9"/>
    <p:sldId id="537" r:id="rId10"/>
    <p:sldId id="528" r:id="rId11"/>
    <p:sldId id="538" r:id="rId12"/>
    <p:sldId id="539" r:id="rId13"/>
    <p:sldId id="540" r:id="rId14"/>
    <p:sldId id="541" r:id="rId15"/>
    <p:sldId id="542" r:id="rId16"/>
    <p:sldId id="526" r:id="rId17"/>
    <p:sldId id="543" r:id="rId18"/>
    <p:sldId id="544" r:id="rId19"/>
    <p:sldId id="545" r:id="rId20"/>
    <p:sldId id="530" r:id="rId21"/>
    <p:sldId id="523" r:id="rId22"/>
    <p:sldId id="524" r:id="rId23"/>
    <p:sldId id="531" r:id="rId24"/>
    <p:sldId id="532" r:id="rId2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80" autoAdjust="0"/>
    <p:restoredTop sz="88047" autoAdjust="0"/>
  </p:normalViewPr>
  <p:slideViewPr>
    <p:cSldViewPr snapToGrid="0" snapToObjects="1" showGuides="1">
      <p:cViewPr>
        <p:scale>
          <a:sx n="100" d="100"/>
          <a:sy n="100" d="100"/>
        </p:scale>
        <p:origin x="-1210" y="-168"/>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5/27/2018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dirty="0"/>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kubernetes/examples/tree/master/staging/persistent-volume-provisioning/README.md"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kubernetes.io/docs/concepts/services-networking/servic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kubernetes.io/docs/resources-reference/v1.8/"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kubernetes.io/docs/concepts/workloads/pods/pod-lifecycle/" TargetMode="External"/><Relationship Id="rId5" Type="http://schemas.openxmlformats.org/officeDocument/2006/relationships/hyperlink" Target="https://godoc.org/k8s.io/kubernetes/pkg/api/v1" TargetMode="External"/><Relationship Id="rId4" Type="http://schemas.openxmlformats.org/officeDocument/2006/relationships/hyperlink" Target="https://kubernetes.io/docs/admin/kubelet/"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440873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Reasons for replica</a:t>
            </a:r>
            <a:r>
              <a:rPr lang="en-US" baseline="0" dirty="0"/>
              <a:t> sets:  Redundancy, scale, sharding</a:t>
            </a:r>
          </a:p>
          <a:p>
            <a:endParaRPr lang="en-US" baseline="0" dirty="0"/>
          </a:p>
          <a:p>
            <a:r>
              <a:rPr lang="en-US" baseline="0" dirty="0"/>
              <a:t>Building blocks for used to describe common app deployment patterns and are the underpinnings for self-healing</a:t>
            </a:r>
          </a:p>
          <a:p>
            <a:endParaRPr lang="en-US" baseline="0" dirty="0"/>
          </a:p>
          <a:p>
            <a:r>
              <a:rPr lang="en-US" baseline="0" dirty="0"/>
              <a:t>K8s constantly reconciles the current state (number of healthy replicas)</a:t>
            </a:r>
          </a:p>
          <a:p>
            <a:endParaRPr lang="en-US" baseline="0" dirty="0"/>
          </a:p>
          <a:p>
            <a:r>
              <a:rPr lang="en-US" baseline="0" dirty="0"/>
              <a:t>You can quarantine a pod in a replicaset by modifying one of the labels</a:t>
            </a:r>
          </a:p>
          <a:p>
            <a:endParaRPr lang="en-US" baseline="0" dirty="0"/>
          </a:p>
          <a:p>
            <a:r>
              <a:rPr lang="en-US" baseline="0" dirty="0"/>
              <a:t>Should be stateless or near stateless</a:t>
            </a:r>
          </a:p>
          <a:p>
            <a:endParaRPr lang="en-US" baseline="0" dirty="0"/>
          </a:p>
          <a:p>
            <a:r>
              <a:rPr lang="en-US" baseline="0" dirty="0"/>
              <a:t>Kubectl get pods &lt;pod name&gt; -o yaml -&gt; help you find the replicaset from the pod</a:t>
            </a:r>
          </a:p>
          <a:p>
            <a:r>
              <a:rPr lang="en-US" baseline="0" dirty="0"/>
              <a:t>Kubectl get pods –l &lt;key value pairs of labels&gt; comma separate for AND </a:t>
            </a:r>
          </a:p>
          <a:p>
            <a:endParaRPr lang="en-US" baseline="0" dirty="0"/>
          </a:p>
          <a:p>
            <a:r>
              <a:rPr lang="en-US" baseline="0" dirty="0"/>
              <a:t>Can autoscale using a min and max numbers of pods and setting for instance a cpu threshold</a:t>
            </a:r>
          </a:p>
        </p:txBody>
      </p:sp>
    </p:spTree>
    <p:extLst>
      <p:ext uri="{BB962C8B-B14F-4D97-AF65-F5344CB8AC3E}">
        <p14:creationId xmlns:p14="http://schemas.microsoft.com/office/powerpoint/2010/main" val="965417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https://kubernetes.io/docs/concepts/workloads/controllers/deployment/</a:t>
            </a:r>
          </a:p>
          <a:p>
            <a:r>
              <a:rPr lang="en-US" dirty="0" smtClean="0"/>
              <a:t>https://kubernetes.io/docs/concepts/workloads/controllers/replicaset/</a:t>
            </a:r>
          </a:p>
          <a:p>
            <a:r>
              <a:rPr lang="en-US" dirty="0" smtClean="0"/>
              <a:t>https://kubernetes.io/docs/user-guide/kubectl/v1.6/#rollout</a:t>
            </a:r>
          </a:p>
          <a:p>
            <a:r>
              <a:rPr lang="en-US" dirty="0" smtClean="0"/>
              <a:t>https://kubernetes.io/docs/user-guide/kubectl/v1.6/#rolling-update</a:t>
            </a:r>
          </a:p>
          <a:p>
            <a:r>
              <a:rPr lang="en-US" dirty="0" smtClean="0"/>
              <a:t>https://kubernetes.io/docs/concepts/cluster-administration/manage-deployment/#canary-deployments</a:t>
            </a:r>
          </a:p>
          <a:p>
            <a:endParaRPr lang="en-US" dirty="0" smtClean="0"/>
          </a:p>
          <a:p>
            <a:r>
              <a:rPr lang="en-US" dirty="0" smtClean="0"/>
              <a:t>Blue-green deployment isn’t built-in to Kubernetes (as</a:t>
            </a:r>
            <a:r>
              <a:rPr lang="en-US" baseline="0" dirty="0" smtClean="0"/>
              <a:t> of July 2017). Some examples others have built:</a:t>
            </a:r>
          </a:p>
          <a:p>
            <a:r>
              <a:rPr lang="en-US" baseline="0" dirty="0" smtClean="0"/>
              <a:t>https://techbeacon.com/one-year-using-kubernetes-production-lessons-learned</a:t>
            </a:r>
          </a:p>
          <a:p>
            <a:r>
              <a:rPr lang="en-US" baseline="0" dirty="0" smtClean="0"/>
              <a:t>http://www.devoperandi.com/kubernetes-deployment-resource-bluegreen-deploys-for-everyone/</a:t>
            </a:r>
          </a:p>
          <a:p>
            <a:endParaRPr lang="en-US" dirty="0"/>
          </a:p>
        </p:txBody>
      </p:sp>
      <p:sp>
        <p:nvSpPr>
          <p:cNvPr id="4" name="Footer Placeholder 3"/>
          <p:cNvSpPr>
            <a:spLocks noGrp="1"/>
          </p:cNvSpPr>
          <p:nvPr>
            <p:ph type="ftr" sz="quarter" idx="10"/>
          </p:nvPr>
        </p:nvSpPr>
        <p:spPr/>
        <p:txBody>
          <a:bodyPr/>
          <a:lstStyle/>
          <a:p>
            <a:pPr>
              <a:defRPr/>
            </a:pPr>
            <a:r>
              <a:rPr lang="en-US" dirty="0"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12</a:t>
            </a:fld>
            <a:endParaRPr lang="en-US" dirty="0"/>
          </a:p>
        </p:txBody>
      </p:sp>
    </p:spTree>
    <p:extLst>
      <p:ext uri="{BB962C8B-B14F-4D97-AF65-F5344CB8AC3E}">
        <p14:creationId xmlns:p14="http://schemas.microsoft.com/office/powerpoint/2010/main" val="882922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Horizontal Scaling (increasing the instances of an application ie the number of pods in a replicaset</a:t>
            </a:r>
          </a:p>
          <a:p>
            <a:endParaRPr lang="en-US" dirty="0"/>
          </a:p>
          <a:p>
            <a:r>
              <a:rPr lang="en-US" dirty="0"/>
              <a:t>With</a:t>
            </a:r>
            <a:r>
              <a:rPr lang="en-US" baseline="0" dirty="0"/>
              <a:t> an app such as nginx you may want to scale based upon CPU usage</a:t>
            </a:r>
          </a:p>
          <a:p>
            <a:r>
              <a:rPr lang="en-US" baseline="0" dirty="0"/>
              <a:t>For an in memory cache app, you may want to scale based upon memory consumption.</a:t>
            </a:r>
          </a:p>
          <a:p>
            <a:r>
              <a:rPr lang="en-US" baseline="0" dirty="0"/>
              <a:t>You may want to use custom app metrics.  </a:t>
            </a:r>
          </a:p>
          <a:p>
            <a:endParaRPr lang="en-US" baseline="0" dirty="0"/>
          </a:p>
          <a:p>
            <a:r>
              <a:rPr lang="en-US" baseline="0" dirty="0"/>
              <a:t>Horizontal Pod Autoscaling HPA</a:t>
            </a:r>
          </a:p>
          <a:p>
            <a:r>
              <a:rPr lang="en-US" baseline="0" dirty="0"/>
              <a:t>Heapster keeps track of the metrics</a:t>
            </a:r>
          </a:p>
          <a:p>
            <a:endParaRPr lang="en-US" baseline="0" dirty="0"/>
          </a:p>
          <a:p>
            <a:r>
              <a:rPr lang="en-US" baseline="0" dirty="0"/>
              <a:t>Vertical scaling  involves increasing the resources required for a particular pod (not yet fully implemented but in plan)</a:t>
            </a:r>
          </a:p>
          <a:p>
            <a:endParaRPr lang="en-US" baseline="0" dirty="0"/>
          </a:p>
          <a:p>
            <a:r>
              <a:rPr lang="en-US" baseline="0" dirty="0"/>
              <a:t>Cluster Scaling (number of machines in the ICP cluster)</a:t>
            </a:r>
            <a:endParaRPr lang="en-US" dirty="0"/>
          </a:p>
        </p:txBody>
      </p:sp>
    </p:spTree>
    <p:extLst>
      <p:ext uri="{BB962C8B-B14F-4D97-AF65-F5344CB8AC3E}">
        <p14:creationId xmlns:p14="http://schemas.microsoft.com/office/powerpoint/2010/main" val="3361570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dirty="0">
                <a:effectLst/>
                <a:latin typeface="Helvetica Neue"/>
                <a:ea typeface="Helvetica Neue"/>
                <a:cs typeface="Helvetica Neue"/>
                <a:sym typeface="Helvetica Neue"/>
              </a:rPr>
              <a:t>StatefulSet is a beta resource, not available in any Kubernetes release prior to 1.5.</a:t>
            </a:r>
          </a:p>
          <a:p>
            <a:r>
              <a:rPr lang="en-US" sz="2200" b="0" i="0" dirty="0">
                <a:effectLst/>
                <a:latin typeface="Helvetica Neue"/>
                <a:ea typeface="Helvetica Neue"/>
                <a:cs typeface="Helvetica Neue"/>
                <a:sym typeface="Helvetica Neue"/>
              </a:rPr>
              <a:t>As with all alpha/beta resources, you can disable StatefulSet through the --runtime-config option passed to the apiserver.</a:t>
            </a:r>
          </a:p>
          <a:p>
            <a:r>
              <a:rPr lang="en-US" sz="2200" b="0" i="0" dirty="0">
                <a:effectLst/>
                <a:latin typeface="Helvetica Neue"/>
                <a:ea typeface="Helvetica Neue"/>
                <a:cs typeface="Helvetica Neue"/>
                <a:sym typeface="Helvetica Neue"/>
              </a:rPr>
              <a:t>The storage for a given Pod must either be provisioned by a </a:t>
            </a:r>
            <a:r>
              <a:rPr lang="en-US" sz="2200" b="0" i="0" u="sng" dirty="0">
                <a:effectLst/>
                <a:latin typeface="Helvetica Neue"/>
                <a:ea typeface="Helvetica Neue"/>
                <a:cs typeface="Helvetica Neue"/>
                <a:sym typeface="Helvetica Neue"/>
                <a:hlinkClick r:id="rId3"/>
              </a:rPr>
              <a:t>PersistentVolume Provisioner</a:t>
            </a:r>
            <a:r>
              <a:rPr lang="en-US" sz="2200" b="0" i="0" dirty="0">
                <a:effectLst/>
                <a:latin typeface="Helvetica Neue"/>
                <a:ea typeface="Helvetica Neue"/>
                <a:cs typeface="Helvetica Neue"/>
                <a:sym typeface="Helvetica Neue"/>
              </a:rPr>
              <a:t> based on the requested storage class, or pre-provisioned by an admin.</a:t>
            </a:r>
          </a:p>
          <a:p>
            <a:r>
              <a:rPr lang="en-US" sz="2200" b="0" i="0" dirty="0">
                <a:effectLst/>
                <a:latin typeface="Helvetica Neue"/>
                <a:ea typeface="Helvetica Neue"/>
                <a:cs typeface="Helvetica Neue"/>
                <a:sym typeface="Helvetica Neue"/>
              </a:rPr>
              <a:t>Deleting and/or scaling a StatefulSet down will </a:t>
            </a:r>
            <a:r>
              <a:rPr lang="en-US" sz="2200" b="0" i="1" dirty="0">
                <a:effectLst/>
                <a:latin typeface="Helvetica Neue"/>
                <a:ea typeface="Helvetica Neue"/>
                <a:cs typeface="Helvetica Neue"/>
                <a:sym typeface="Helvetica Neue"/>
              </a:rPr>
              <a:t>not</a:t>
            </a:r>
            <a:r>
              <a:rPr lang="en-US" sz="2200" b="0" i="0" dirty="0">
                <a:effectLst/>
                <a:latin typeface="Helvetica Neue"/>
                <a:ea typeface="Helvetica Neue"/>
                <a:cs typeface="Helvetica Neue"/>
                <a:sym typeface="Helvetica Neue"/>
              </a:rPr>
              <a:t> delete the volumes associated with the StatefulSet. This is done to ensure data safety, which is generally more valuable than an automatic purge of all related StatefulSet resources.</a:t>
            </a:r>
          </a:p>
          <a:p>
            <a:r>
              <a:rPr lang="en-US" sz="2200" b="0" i="0" dirty="0">
                <a:effectLst/>
                <a:latin typeface="Helvetica Neue"/>
                <a:ea typeface="Helvetica Neue"/>
                <a:cs typeface="Helvetica Neue"/>
                <a:sym typeface="Helvetica Neue"/>
              </a:rPr>
              <a:t>StatefulSets currently require a </a:t>
            </a:r>
            <a:r>
              <a:rPr lang="en-US" sz="2200" b="0" i="0" u="sng" dirty="0">
                <a:effectLst/>
                <a:latin typeface="Helvetica Neue"/>
                <a:ea typeface="Helvetica Neue"/>
                <a:cs typeface="Helvetica Neue"/>
                <a:sym typeface="Helvetica Neue"/>
                <a:hlinkClick r:id="rId4"/>
              </a:rPr>
              <a:t>Headless Service</a:t>
            </a:r>
            <a:r>
              <a:rPr lang="en-US" sz="2200" b="0" i="0" dirty="0">
                <a:effectLst/>
                <a:latin typeface="Helvetica Neue"/>
                <a:ea typeface="Helvetica Neue"/>
                <a:cs typeface="Helvetica Neue"/>
                <a:sym typeface="Helvetica Neue"/>
              </a:rPr>
              <a:t> to be responsible for the network identity of the Pods. You are responsible for creating this Service</a:t>
            </a:r>
          </a:p>
        </p:txBody>
      </p:sp>
    </p:spTree>
    <p:extLst>
      <p:ext uri="{BB962C8B-B14F-4D97-AF65-F5344CB8AC3E}">
        <p14:creationId xmlns:p14="http://schemas.microsoft.com/office/powerpoint/2010/main" val="2867073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9442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38A2F8-54F1-AB4E-B8B5-B1130F7515F8}" type="slidenum">
              <a:rPr lang="en-US" smtClean="0"/>
              <a:t>2</a:t>
            </a:fld>
            <a:endParaRPr lang="en-US" dirty="0"/>
          </a:p>
        </p:txBody>
      </p:sp>
    </p:spTree>
    <p:extLst>
      <p:ext uri="{BB962C8B-B14F-4D97-AF65-F5344CB8AC3E}">
        <p14:creationId xmlns:p14="http://schemas.microsoft.com/office/powerpoint/2010/main" val="533448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0" fontAlgn="base">
              <a:spcBef>
                <a:spcPts val="750"/>
              </a:spcBef>
            </a:pPr>
            <a:r>
              <a:rPr lang="en-US" b="1" dirty="0" smtClean="0"/>
              <a:t>Kubernetes has a clear governance model </a:t>
            </a:r>
            <a:r>
              <a:rPr lang="en-US" dirty="0" smtClean="0"/>
              <a:t>managed by the Linux Foundation. Google is actively driving the product features and roadmap, while allowing the rest of the ecosystem to participate. </a:t>
            </a:r>
          </a:p>
          <a:p>
            <a:pPr eaLnBrk="0" fontAlgn="base">
              <a:spcBef>
                <a:spcPts val="750"/>
              </a:spcBef>
            </a:pPr>
            <a:r>
              <a:rPr lang="en-US" b="1" dirty="0" smtClean="0"/>
              <a:t>A growing and vibrant Kubernetes ecosystem </a:t>
            </a:r>
            <a:r>
              <a:rPr lang="en-US" dirty="0" smtClean="0"/>
              <a:t>provides confidence to enterprises about its long-term viability.  IBM, Huawei, Intel, and Red Hat are some of the companies making prominent contributions to the project. </a:t>
            </a:r>
          </a:p>
          <a:p>
            <a:pPr eaLnBrk="0" fontAlgn="base">
              <a:spcBef>
                <a:spcPts val="750"/>
              </a:spcBef>
            </a:pPr>
            <a:r>
              <a:rPr lang="en-US" b="1" dirty="0" smtClean="0"/>
              <a:t>The commercial viability of Kubernetes makes it an interesting choice for vendors.  </a:t>
            </a:r>
            <a:r>
              <a:rPr lang="en-US" dirty="0" smtClean="0"/>
              <a:t>We expect to see new offerings announced over the next several months. </a:t>
            </a:r>
          </a:p>
          <a:p>
            <a:pPr eaLnBrk="0" fontAlgn="base">
              <a:spcBef>
                <a:spcPts val="750"/>
              </a:spcBef>
            </a:pPr>
            <a:r>
              <a:rPr lang="en-US" b="1" dirty="0" smtClean="0"/>
              <a:t>Despite the expected growth in commercial distributions, Kubernetes avoids dependency and vendor lock-in </a:t>
            </a:r>
            <a:r>
              <a:rPr lang="en-US" dirty="0" smtClean="0"/>
              <a:t>through active community participation and ecosystem support. </a:t>
            </a:r>
          </a:p>
          <a:p>
            <a:pPr eaLnBrk="0" fontAlgn="base">
              <a:spcBef>
                <a:spcPts val="750"/>
              </a:spcBef>
            </a:pPr>
            <a:r>
              <a:rPr lang="en-US" b="1" dirty="0" smtClean="0"/>
              <a:t>Kubernetes supports a wide range of deployment options. </a:t>
            </a:r>
            <a:r>
              <a:rPr lang="en-US" dirty="0" smtClean="0"/>
              <a:t>Customers can choose between bare metal, virtualization, private, public, and hybrid cloud deployments. It enjoys a wide range of delivery models across on-premises and cloud-based services. </a:t>
            </a:r>
          </a:p>
          <a:p>
            <a:pPr eaLnBrk="0" fontAlgn="base">
              <a:spcBef>
                <a:spcPts val="750"/>
              </a:spcBef>
            </a:pPr>
            <a:r>
              <a:rPr lang="en-US" b="1" dirty="0" smtClean="0"/>
              <a:t>The design of Kubernetes is more operations-centric </a:t>
            </a:r>
            <a:r>
              <a:rPr lang="en-US" dirty="0" smtClean="0"/>
              <a:t>than developer-orientated, which makes it the first choice of DevOps teams.</a:t>
            </a:r>
            <a:endParaRPr lang="en-US" dirty="0" smtClean="0">
              <a:solidFill>
                <a:schemeClr val="bg1">
                  <a:lumMod val="40000"/>
                  <a:lumOff val="60000"/>
                </a:schemeClr>
              </a:solidFill>
            </a:endParaRPr>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3</a:t>
            </a:fld>
            <a:endParaRPr lang="en-US" dirty="0"/>
          </a:p>
        </p:txBody>
      </p:sp>
    </p:spTree>
    <p:extLst>
      <p:ext uri="{BB962C8B-B14F-4D97-AF65-F5344CB8AC3E}">
        <p14:creationId xmlns:p14="http://schemas.microsoft.com/office/powerpoint/2010/main" val="3680173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3463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36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dirty="0">
                <a:effectLst/>
                <a:latin typeface="Helvetica Neue"/>
                <a:ea typeface="Helvetica Neue"/>
                <a:cs typeface="Helvetica Neue"/>
                <a:sym typeface="Helvetica Neue"/>
              </a:rPr>
              <a:t>Container probes</a:t>
            </a:r>
          </a:p>
          <a:p>
            <a:r>
              <a:rPr lang="en-US" sz="2200" b="0" i="0" dirty="0">
                <a:effectLst/>
                <a:latin typeface="Helvetica Neue"/>
                <a:ea typeface="Helvetica Neue"/>
                <a:cs typeface="Helvetica Neue"/>
                <a:sym typeface="Helvetica Neue"/>
              </a:rPr>
              <a:t>A </a:t>
            </a:r>
            <a:r>
              <a:rPr lang="en-US" sz="2200" b="0" i="0" u="sng" dirty="0">
                <a:effectLst/>
                <a:latin typeface="Helvetica Neue"/>
                <a:ea typeface="Helvetica Neue"/>
                <a:cs typeface="Helvetica Neue"/>
                <a:sym typeface="Helvetica Neue"/>
                <a:hlinkClick r:id="rId3"/>
              </a:rPr>
              <a:t>Probe</a:t>
            </a:r>
            <a:r>
              <a:rPr lang="en-US" sz="2200" b="0" i="0" dirty="0">
                <a:effectLst/>
                <a:latin typeface="Helvetica Neue"/>
                <a:ea typeface="Helvetica Neue"/>
                <a:cs typeface="Helvetica Neue"/>
                <a:sym typeface="Helvetica Neue"/>
              </a:rPr>
              <a:t> is a diagnostic performed periodically by the </a:t>
            </a:r>
            <a:r>
              <a:rPr lang="en-US" sz="2200" b="0" i="0" u="sng" dirty="0">
                <a:effectLst/>
                <a:latin typeface="Helvetica Neue"/>
                <a:ea typeface="Helvetica Neue"/>
                <a:cs typeface="Helvetica Neue"/>
                <a:sym typeface="Helvetica Neue"/>
                <a:hlinkClick r:id="rId4"/>
              </a:rPr>
              <a:t>kubelet</a:t>
            </a:r>
            <a:r>
              <a:rPr lang="en-US" sz="2200" b="0" i="0" dirty="0">
                <a:effectLst/>
                <a:latin typeface="Helvetica Neue"/>
                <a:ea typeface="Helvetica Neue"/>
                <a:cs typeface="Helvetica Neue"/>
                <a:sym typeface="Helvetica Neue"/>
              </a:rPr>
              <a:t> on a Container. To perform a diagnostic, the kubelet calls a </a:t>
            </a:r>
            <a:r>
              <a:rPr lang="en-US" sz="2200" b="0" i="0" u="sng" dirty="0">
                <a:effectLst/>
                <a:latin typeface="Helvetica Neue"/>
                <a:ea typeface="Helvetica Neue"/>
                <a:cs typeface="Helvetica Neue"/>
                <a:sym typeface="Helvetica Neue"/>
                <a:hlinkClick r:id="rId5"/>
              </a:rPr>
              <a:t>Handler</a:t>
            </a:r>
            <a:r>
              <a:rPr lang="en-US" sz="2200" b="0" i="0" dirty="0">
                <a:effectLst/>
                <a:latin typeface="Helvetica Neue"/>
                <a:ea typeface="Helvetica Neue"/>
                <a:cs typeface="Helvetica Neue"/>
                <a:sym typeface="Helvetica Neue"/>
              </a:rPr>
              <a:t> implemented by the Container. There are three types of handlers:</a:t>
            </a:r>
          </a:p>
          <a:p>
            <a:r>
              <a:rPr lang="en-US" sz="2200" b="0" i="0" u="sng" dirty="0">
                <a:effectLst/>
                <a:latin typeface="Helvetica Neue"/>
                <a:ea typeface="Helvetica Neue"/>
                <a:cs typeface="Helvetica Neue"/>
                <a:sym typeface="Helvetica Neue"/>
                <a:hlinkClick r:id="rId3"/>
              </a:rPr>
              <a:t>ExecAction</a:t>
            </a:r>
            <a:r>
              <a:rPr lang="en-US" sz="2200" b="0" i="0" dirty="0">
                <a:effectLst/>
                <a:latin typeface="Helvetica Neue"/>
                <a:ea typeface="Helvetica Neue"/>
                <a:cs typeface="Helvetica Neue"/>
                <a:sym typeface="Helvetica Neue"/>
              </a:rPr>
              <a:t>: Executes a specified command inside the Container. The diagnostic is considered successful if the command exits with a status code of 0.</a:t>
            </a:r>
          </a:p>
          <a:p>
            <a:r>
              <a:rPr lang="en-US" sz="2200" b="0" i="0" u="sng" dirty="0">
                <a:effectLst/>
                <a:latin typeface="Helvetica Neue"/>
                <a:ea typeface="Helvetica Neue"/>
                <a:cs typeface="Helvetica Neue"/>
                <a:sym typeface="Helvetica Neue"/>
                <a:hlinkClick r:id="rId3"/>
              </a:rPr>
              <a:t>TCPSocketAction</a:t>
            </a:r>
            <a:r>
              <a:rPr lang="en-US" sz="2200" b="0" i="0" dirty="0">
                <a:effectLst/>
                <a:latin typeface="Helvetica Neue"/>
                <a:ea typeface="Helvetica Neue"/>
                <a:cs typeface="Helvetica Neue"/>
                <a:sym typeface="Helvetica Neue"/>
              </a:rPr>
              <a:t>: Performs a TCP check against the Container’s IP address on a specified port. The diagnostic is considered successful if the port is open.</a:t>
            </a:r>
          </a:p>
          <a:p>
            <a:r>
              <a:rPr lang="en-US" sz="2200" b="0" i="0" u="sng" dirty="0">
                <a:effectLst/>
                <a:latin typeface="Helvetica Neue"/>
                <a:ea typeface="Helvetica Neue"/>
                <a:cs typeface="Helvetica Neue"/>
                <a:sym typeface="Helvetica Neue"/>
                <a:hlinkClick r:id="rId3"/>
              </a:rPr>
              <a:t>HTTPGetAction</a:t>
            </a:r>
            <a:r>
              <a:rPr lang="en-US" sz="2200" b="0" i="0" dirty="0">
                <a:effectLst/>
                <a:latin typeface="Helvetica Neue"/>
                <a:ea typeface="Helvetica Neue"/>
                <a:cs typeface="Helvetica Neue"/>
                <a:sym typeface="Helvetica Neue"/>
              </a:rPr>
              <a:t>: Performs an HTTP Get request against the Container’s IP address on a specified port and path. The diagnostic is considered successful if the response has a status code greater than or equal to 200 and less than 400.</a:t>
            </a:r>
          </a:p>
          <a:p>
            <a:r>
              <a:rPr lang="en-US" sz="2200" b="0" i="0" dirty="0">
                <a:effectLst/>
                <a:latin typeface="Helvetica Neue"/>
                <a:ea typeface="Helvetica Neue"/>
                <a:cs typeface="Helvetica Neue"/>
                <a:sym typeface="Helvetica Neue"/>
              </a:rPr>
              <a:t>Each probe has one of three results:</a:t>
            </a:r>
          </a:p>
          <a:p>
            <a:r>
              <a:rPr lang="en-US" sz="2200" b="0" i="0" dirty="0">
                <a:effectLst/>
                <a:latin typeface="Helvetica Neue"/>
                <a:ea typeface="Helvetica Neue"/>
                <a:cs typeface="Helvetica Neue"/>
                <a:sym typeface="Helvetica Neue"/>
              </a:rPr>
              <a:t>Success: The Container passed the diagnostic.</a:t>
            </a:r>
          </a:p>
          <a:p>
            <a:r>
              <a:rPr lang="en-US" sz="2200" b="0" i="0" dirty="0">
                <a:effectLst/>
                <a:latin typeface="Helvetica Neue"/>
                <a:ea typeface="Helvetica Neue"/>
                <a:cs typeface="Helvetica Neue"/>
                <a:sym typeface="Helvetica Neue"/>
              </a:rPr>
              <a:t>Failure: The Container failed the diagnostic.</a:t>
            </a:r>
          </a:p>
          <a:p>
            <a:r>
              <a:rPr lang="en-US" sz="2200" b="0" i="0" dirty="0">
                <a:effectLst/>
                <a:latin typeface="Helvetica Neue"/>
                <a:ea typeface="Helvetica Neue"/>
                <a:cs typeface="Helvetica Neue"/>
                <a:sym typeface="Helvetica Neue"/>
              </a:rPr>
              <a:t>Unknown: The diagnostic failed, so no action should be taken.</a:t>
            </a:r>
          </a:p>
          <a:p>
            <a:r>
              <a:rPr lang="en-US" sz="2200" b="0" i="0" dirty="0">
                <a:effectLst/>
                <a:latin typeface="Helvetica Neue"/>
                <a:ea typeface="Helvetica Neue"/>
                <a:cs typeface="Helvetica Neue"/>
                <a:sym typeface="Helvetica Neue"/>
              </a:rPr>
              <a:t>The kubelet can optionally perform and react to two kinds of probes on running Containers:</a:t>
            </a:r>
          </a:p>
          <a:p>
            <a:r>
              <a:rPr lang="en-US" sz="2200" b="0" i="0" dirty="0">
                <a:effectLst/>
                <a:latin typeface="Helvetica Neue"/>
                <a:ea typeface="Helvetica Neue"/>
                <a:cs typeface="Helvetica Neue"/>
                <a:sym typeface="Helvetica Neue"/>
              </a:rPr>
              <a:t>livenessProbe: Indicates whether the Container is running. If the liveness probe fails, the kubelet kills the Container, and the Container is subjected to its </a:t>
            </a:r>
            <a:r>
              <a:rPr lang="en-US" sz="2200" b="0" i="0" u="sng" dirty="0">
                <a:effectLst/>
                <a:latin typeface="Helvetica Neue"/>
                <a:ea typeface="Helvetica Neue"/>
                <a:cs typeface="Helvetica Neue"/>
                <a:sym typeface="Helvetica Neue"/>
                <a:hlinkClick r:id="rId6"/>
              </a:rPr>
              <a:t>restart policy</a:t>
            </a:r>
            <a:r>
              <a:rPr lang="en-US" sz="2200" b="0" i="0" dirty="0">
                <a:effectLst/>
                <a:latin typeface="Helvetica Neue"/>
                <a:ea typeface="Helvetica Neue"/>
                <a:cs typeface="Helvetica Neue"/>
                <a:sym typeface="Helvetica Neue"/>
              </a:rPr>
              <a:t>. If a Container does not provide a liveness probe, the default state is Success.</a:t>
            </a:r>
          </a:p>
          <a:p>
            <a:r>
              <a:rPr lang="en-US" sz="2200" b="0" i="0" dirty="0">
                <a:effectLst/>
                <a:latin typeface="Helvetica Neue"/>
                <a:ea typeface="Helvetica Neue"/>
                <a:cs typeface="Helvetica Neue"/>
                <a:sym typeface="Helvetica Neue"/>
              </a:rPr>
              <a:t>readinessProbe: Indicates whether the Container is ready to service requests. If the readiness probe fails, the endpoints controller removes the Pod’s IP address from the endpoints of all Services that match the Pod. The default state of readiness before the initial delay is Failure. If a Container does not provide a readiness probe, the default state is Success.</a:t>
            </a:r>
          </a:p>
          <a:p>
            <a:r>
              <a:rPr lang="en-US" sz="2200" b="0" i="0" dirty="0">
                <a:effectLst/>
                <a:latin typeface="Helvetica Neue"/>
                <a:ea typeface="Helvetica Neue"/>
                <a:cs typeface="Helvetica Neue"/>
                <a:sym typeface="Helvetica Neue"/>
              </a:rPr>
              <a:t>When should you use liveness or readiness probes?</a:t>
            </a:r>
          </a:p>
          <a:p>
            <a:r>
              <a:rPr lang="en-US" sz="2200" b="0" i="0" dirty="0">
                <a:effectLst/>
                <a:latin typeface="Helvetica Neue"/>
                <a:ea typeface="Helvetica Neue"/>
                <a:cs typeface="Helvetica Neue"/>
                <a:sym typeface="Helvetica Neue"/>
              </a:rPr>
              <a:t>If the process in your Container is able to crash on its own whenever it encounters an issue or becomes unhealthy, you do not necessarily need a liveness probe; the kubelet will automatically perform the correct action in accordance with the Pod’s restartPolicy.</a:t>
            </a:r>
          </a:p>
          <a:p>
            <a:r>
              <a:rPr lang="en-US" sz="2200" b="0" i="0" dirty="0">
                <a:effectLst/>
                <a:latin typeface="Helvetica Neue"/>
                <a:ea typeface="Helvetica Neue"/>
                <a:cs typeface="Helvetica Neue"/>
                <a:sym typeface="Helvetica Neue"/>
              </a:rPr>
              <a:t>If you’d like your Container to be killed and restarted if a probe fails, then specify a liveness probe, and specify a restartPolicy of Always or OnFailure.</a:t>
            </a:r>
          </a:p>
          <a:p>
            <a:r>
              <a:rPr lang="en-US" sz="2200" b="0" i="0" dirty="0">
                <a:effectLst/>
                <a:latin typeface="Helvetica Neue"/>
                <a:ea typeface="Helvetica Neue"/>
                <a:cs typeface="Helvetica Neue"/>
                <a:sym typeface="Helvetica Neue"/>
              </a:rPr>
              <a:t>If you’d like to start sending traffic to a Pod only when a probe succeeds, specify a readiness probe. In this case, the readiness probe might be the same as the liveness probe, but the existence of the readiness probe in the spec means that the Pod will start without receiving any traffic and only start receiving traffic after the probe starts succeeding.</a:t>
            </a:r>
          </a:p>
          <a:p>
            <a:r>
              <a:rPr lang="en-US" sz="2200" b="0" i="0" dirty="0">
                <a:effectLst/>
                <a:latin typeface="Helvetica Neue"/>
                <a:ea typeface="Helvetica Neue"/>
                <a:cs typeface="Helvetica Neue"/>
                <a:sym typeface="Helvetica Neue"/>
              </a:rPr>
              <a:t>If you want your Container to be able to take itself down for maintenance, you can specify a readiness probe that checks an endpoint specific to readiness that is different from the liveness probe.</a:t>
            </a:r>
          </a:p>
          <a:p>
            <a:r>
              <a:rPr lang="en-US" sz="2200" b="0" i="0" dirty="0">
                <a:effectLst/>
                <a:latin typeface="Helvetica Neue"/>
                <a:ea typeface="Helvetica Neue"/>
                <a:cs typeface="Helvetica Neue"/>
                <a:sym typeface="Helvetica Neue"/>
              </a:rPr>
              <a:t>Note that if you just want to be able to drain requests when the Pod is deleted, you do not necessarily need a readiness probe; on deletion, the Pod automatically puts itself into an unready state regardless of whether the readiness probe exists. The Pod remains in the unready state while it waits for the Containers in the Pod to stop.</a:t>
            </a:r>
          </a:p>
          <a:p>
            <a:endParaRPr lang="en-US" dirty="0"/>
          </a:p>
        </p:txBody>
      </p:sp>
    </p:spTree>
    <p:extLst>
      <p:ext uri="{BB962C8B-B14F-4D97-AF65-F5344CB8AC3E}">
        <p14:creationId xmlns:p14="http://schemas.microsoft.com/office/powerpoint/2010/main" val="3243257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xfrm>
            <a:off x="190500" y="706438"/>
            <a:ext cx="6273800" cy="3529012"/>
          </a:xfrm>
          <a:ln/>
        </p:spPr>
      </p:sp>
      <p:sp>
        <p:nvSpPr>
          <p:cNvPr id="56323" name="Notes Placeholder 2"/>
          <p:cNvSpPr>
            <a:spLocks noGrp="1"/>
          </p:cNvSpPr>
          <p:nvPr>
            <p:ph type="body" idx="1"/>
          </p:nvPr>
        </p:nvSpPr>
        <p:spPr>
          <a:xfrm>
            <a:off x="887413" y="4478338"/>
            <a:ext cx="4872037" cy="4238625"/>
          </a:xfrm>
          <a:ln/>
          <a:extLst>
            <a:ext uri="{91240B29-F687-4F45-9708-019B960494DF}">
              <a14:hiddenLine xmlns:a14="http://schemas.microsoft.com/office/drawing/2010/main" w="9525" cap="rnd">
                <a:solidFill>
                  <a:srgbClr val="000000"/>
                </a:solidFill>
                <a:miter lim="800000"/>
                <a:headEnd/>
                <a:tailEnd/>
              </a14:hiddenLine>
            </a:ext>
          </a:extLst>
        </p:spPr>
        <p:txBody>
          <a:bodyPr lIns="82225" tIns="41467" rIns="82225" bIns="41467"/>
          <a:lstStyle/>
          <a:p>
            <a:pPr defTabSz="914400" eaLnBrk="1" hangingPunct="1">
              <a:lnSpc>
                <a:spcPct val="90000"/>
              </a:lnSpc>
              <a:defRPr/>
            </a:pPr>
            <a:r>
              <a:rPr lang="en-US" dirty="0">
                <a:ea typeface="MS PGothic" charset="0"/>
                <a:cs typeface="Arial" charset="0"/>
              </a:rPr>
              <a:t>Users can store their docker</a:t>
            </a:r>
            <a:r>
              <a:rPr lang="en-US" baseline="0" dirty="0">
                <a:ea typeface="MS PGothic" charset="0"/>
                <a:cs typeface="Arial" charset="0"/>
              </a:rPr>
              <a:t> images here.. It is backed by persistent storage.. </a:t>
            </a:r>
            <a:endParaRPr lang="en-US" dirty="0">
              <a:ea typeface="MS PGothic" charset="0"/>
              <a:cs typeface="Arial" charset="0"/>
            </a:endParaRPr>
          </a:p>
        </p:txBody>
      </p:sp>
      <p:sp>
        <p:nvSpPr>
          <p:cNvPr id="35843" name="Slide Number Placeholder 3"/>
          <p:cNvSpPr txBox="1">
            <a:spLocks noGrp="1"/>
          </p:cNvSpPr>
          <p:nvPr/>
        </p:nvSpPr>
        <p:spPr bwMode="auto">
          <a:xfrm>
            <a:off x="-82550" y="-565150"/>
            <a:ext cx="158750"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82225" tIns="41467" rIns="82225" bIns="41467" anchor="b"/>
          <a:lstStyle>
            <a:lvl1pPr defTabSz="900113" eaLnBrk="0" hangingPunct="0">
              <a:defRPr sz="4000">
                <a:solidFill>
                  <a:srgbClr val="000000"/>
                </a:solidFill>
                <a:latin typeface="Gill Sans" charset="0"/>
                <a:ea typeface="ＭＳ Ｐゴシック" charset="0"/>
                <a:cs typeface="ＭＳ Ｐゴシック" charset="0"/>
                <a:sym typeface="Gill Sans" charset="0"/>
              </a:defRPr>
            </a:lvl1pPr>
            <a:lvl2pPr marL="742950" indent="-285750" defTabSz="900113" eaLnBrk="0" hangingPunct="0">
              <a:defRPr sz="4000">
                <a:solidFill>
                  <a:srgbClr val="000000"/>
                </a:solidFill>
                <a:latin typeface="Gill Sans" charset="0"/>
                <a:ea typeface="ＭＳ Ｐゴシック" charset="0"/>
                <a:sym typeface="Gill Sans" charset="0"/>
              </a:defRPr>
            </a:lvl2pPr>
            <a:lvl3pPr marL="1143000" indent="-228600" defTabSz="900113" eaLnBrk="0" hangingPunct="0">
              <a:defRPr sz="4000">
                <a:solidFill>
                  <a:srgbClr val="000000"/>
                </a:solidFill>
                <a:latin typeface="Gill Sans" charset="0"/>
                <a:ea typeface="ＭＳ Ｐゴシック" charset="0"/>
                <a:sym typeface="Gill Sans" charset="0"/>
              </a:defRPr>
            </a:lvl3pPr>
            <a:lvl4pPr marL="1600200" indent="-228600" defTabSz="900113" eaLnBrk="0" hangingPunct="0">
              <a:defRPr sz="4000">
                <a:solidFill>
                  <a:srgbClr val="000000"/>
                </a:solidFill>
                <a:latin typeface="Gill Sans" charset="0"/>
                <a:ea typeface="ＭＳ Ｐゴシック" charset="0"/>
                <a:sym typeface="Gill Sans" charset="0"/>
              </a:defRPr>
            </a:lvl4pPr>
            <a:lvl5pPr marL="2057400" indent="-228600" defTabSz="900113" eaLnBrk="0" hangingPunct="0">
              <a:defRPr sz="4000">
                <a:solidFill>
                  <a:srgbClr val="000000"/>
                </a:solidFill>
                <a:latin typeface="Gill Sans" charset="0"/>
                <a:ea typeface="ＭＳ Ｐゴシック" charset="0"/>
                <a:sym typeface="Gill Sans" charset="0"/>
              </a:defRPr>
            </a:lvl5pPr>
            <a:lvl6pPr marL="2514600" indent="-228600" defTabSz="900113" eaLnBrk="0" fontAlgn="base" hangingPunct="0">
              <a:spcBef>
                <a:spcPct val="0"/>
              </a:spcBef>
              <a:spcAft>
                <a:spcPct val="0"/>
              </a:spcAft>
              <a:defRPr sz="4000">
                <a:solidFill>
                  <a:srgbClr val="000000"/>
                </a:solidFill>
                <a:latin typeface="Gill Sans" charset="0"/>
                <a:ea typeface="ＭＳ Ｐゴシック" charset="0"/>
                <a:sym typeface="Gill Sans" charset="0"/>
              </a:defRPr>
            </a:lvl6pPr>
            <a:lvl7pPr marL="2971800" indent="-228600" defTabSz="900113" eaLnBrk="0" fontAlgn="base" hangingPunct="0">
              <a:spcBef>
                <a:spcPct val="0"/>
              </a:spcBef>
              <a:spcAft>
                <a:spcPct val="0"/>
              </a:spcAft>
              <a:defRPr sz="4000">
                <a:solidFill>
                  <a:srgbClr val="000000"/>
                </a:solidFill>
                <a:latin typeface="Gill Sans" charset="0"/>
                <a:ea typeface="ＭＳ Ｐゴシック" charset="0"/>
                <a:sym typeface="Gill Sans" charset="0"/>
              </a:defRPr>
            </a:lvl7pPr>
            <a:lvl8pPr marL="3429000" indent="-228600" defTabSz="900113" eaLnBrk="0" fontAlgn="base" hangingPunct="0">
              <a:spcBef>
                <a:spcPct val="0"/>
              </a:spcBef>
              <a:spcAft>
                <a:spcPct val="0"/>
              </a:spcAft>
              <a:defRPr sz="4000">
                <a:solidFill>
                  <a:srgbClr val="000000"/>
                </a:solidFill>
                <a:latin typeface="Gill Sans" charset="0"/>
                <a:ea typeface="ＭＳ Ｐゴシック" charset="0"/>
                <a:sym typeface="Gill Sans" charset="0"/>
              </a:defRPr>
            </a:lvl8pPr>
            <a:lvl9pPr marL="3886200" indent="-228600" defTabSz="900113" eaLnBrk="0" fontAlgn="base" hangingPunct="0">
              <a:spcBef>
                <a:spcPct val="0"/>
              </a:spcBef>
              <a:spcAft>
                <a:spcPct val="0"/>
              </a:spcAft>
              <a:defRPr sz="4000">
                <a:solidFill>
                  <a:srgbClr val="000000"/>
                </a:solidFill>
                <a:latin typeface="Gill Sans" charset="0"/>
                <a:ea typeface="ＭＳ Ｐゴシック" charset="0"/>
                <a:sym typeface="Gill Sans" charset="0"/>
              </a:defRPr>
            </a:lvl9pPr>
          </a:lstStyle>
          <a:p>
            <a:pPr algn="r" eaLnBrk="1" hangingPunct="1">
              <a:lnSpc>
                <a:spcPct val="97000"/>
              </a:lnSpc>
              <a:buSzPct val="100000"/>
            </a:pPr>
            <a:fld id="{D38B4DAA-9162-BD44-AAA4-C36050BF686B}" type="slidenum">
              <a:rPr lang="en-GB" sz="2400">
                <a:latin typeface="Times New Roman" charset="0"/>
                <a:ea typeface="MS PGothic" charset="0"/>
                <a:cs typeface="MS PGothic" charset="0"/>
              </a:rPr>
              <a:pPr algn="r" eaLnBrk="1" hangingPunct="1">
                <a:lnSpc>
                  <a:spcPct val="97000"/>
                </a:lnSpc>
                <a:buSzPct val="100000"/>
              </a:pPr>
              <a:t>8</a:t>
            </a:fld>
            <a:endParaRPr lang="en-GB" sz="2400" dirty="0">
              <a:latin typeface="Times New Roman" charset="0"/>
              <a:ea typeface="MS PGothic" charset="0"/>
              <a:cs typeface="MS PGothic" charset="0"/>
            </a:endParaRPr>
          </a:p>
        </p:txBody>
      </p:sp>
    </p:spTree>
    <p:extLst>
      <p:ext uri="{BB962C8B-B14F-4D97-AF65-F5344CB8AC3E}">
        <p14:creationId xmlns:p14="http://schemas.microsoft.com/office/powerpoint/2010/main" val="1146527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30608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90640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t>IBM Cloud / DOC ID / Month XX, 2017 / © 2017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410747" y="4604932"/>
            <a:ext cx="1574103" cy="39896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467224" y="405272"/>
            <a:ext cx="4297421" cy="3687650"/>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Tree>
    <p:extLst>
      <p:ext uri="{BB962C8B-B14F-4D97-AF65-F5344CB8AC3E}">
        <p14:creationId xmlns:p14="http://schemas.microsoft.com/office/powerpoint/2010/main" val="2655985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defTabSz="455474"/>
            <a:fld id="{E9549862-13E2-C34D-815E-8545BD36FC59}" type="slidenum">
              <a:rPr lang="en-US" smtClean="0">
                <a:solidFill>
                  <a:srgbClr val="6D7777"/>
                </a:solidFill>
              </a:rPr>
              <a:pPr defTabSz="455474"/>
              <a:t>‹#›</a:t>
            </a:fld>
            <a:endParaRPr lang="en-US" dirty="0">
              <a:solidFill>
                <a:srgbClr val="6D7777"/>
              </a:solidFill>
            </a:endParaRPr>
          </a:p>
        </p:txBody>
      </p:sp>
      <p:sp>
        <p:nvSpPr>
          <p:cNvPr id="5" name="Content Placeholder 4"/>
          <p:cNvSpPr>
            <a:spLocks noGrp="1"/>
          </p:cNvSpPr>
          <p:nvPr>
            <p:ph sz="quarter" idx="11"/>
          </p:nvPr>
        </p:nvSpPr>
        <p:spPr>
          <a:xfrm>
            <a:off x="293091" y="902317"/>
            <a:ext cx="8165110" cy="3810051"/>
          </a:xfrm>
        </p:spPr>
        <p:txBody>
          <a:bodyPr/>
          <a:lstStyle>
            <a:lvl2pPr marL="397023" indent="-158174">
              <a:buClr>
                <a:schemeClr val="tx1"/>
              </a:buClr>
              <a:buSzPct val="90000"/>
              <a:buFont typeface=".AppleSystemUIFont" charset="-120"/>
              <a:buChar char="–"/>
              <a:defRPr/>
            </a:lvl2pPr>
            <a:lvl3pPr marL="591566" indent="-172462">
              <a:buFont typeface="LucidaGrande" charset="0"/>
              <a:buChar char="-"/>
              <a:defRPr/>
            </a:lvl3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512300141"/>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171427" indent="-171427">
              <a:buFont typeface="Arial" panose="020B0604020202020204" pitchFamily="34" charset="0"/>
              <a:buChar char="•"/>
              <a:defRPr/>
            </a:lvl1pPr>
            <a:lvl2pPr marL="342854" indent="-171427">
              <a:buFont typeface="Wingdings" panose="05000000000000000000" pitchFamily="2" charset="2"/>
              <a:buChar char="§"/>
              <a:defRPr/>
            </a:lvl2pPr>
            <a:lvl3pPr marL="514281" indent="-171427">
              <a:buFont typeface="Arial" panose="020B0604020202020204" pitchFamily="34" charset="0"/>
              <a:buChar char="−"/>
              <a:defRPr/>
            </a:lvl3pPr>
            <a:lvl4pPr marL="509920" indent="0">
              <a:buNone/>
              <a:defRPr/>
            </a:lvl4pPr>
          </a:lstStyle>
          <a:p>
            <a:pPr lvl="0"/>
            <a:r>
              <a:rPr lang="en-US" smtClean="0"/>
              <a:t>Click to edit Master text styles</a:t>
            </a:r>
          </a:p>
          <a:p>
            <a:pPr lvl="1"/>
            <a:r>
              <a:rPr lang="en-US" smtClean="0"/>
              <a:t>Second level</a:t>
            </a:r>
          </a:p>
          <a:p>
            <a:pPr lvl="2"/>
            <a:r>
              <a:rPr lang="en-US" smtClean="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Tree>
    <p:extLst>
      <p:ext uri="{BB962C8B-B14F-4D97-AF65-F5344CB8AC3E}">
        <p14:creationId xmlns:p14="http://schemas.microsoft.com/office/powerpoint/2010/main" val="3007309934"/>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cstate="email">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6430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9" name="Text Placeholder 8"/>
          <p:cNvSpPr>
            <a:spLocks noGrp="1"/>
          </p:cNvSpPr>
          <p:nvPr>
            <p:ph type="body" sz="quarter" idx="14" hasCustomPrompt="1"/>
          </p:nvPr>
        </p:nvSpPr>
        <p:spPr>
          <a:xfrm>
            <a:off x="228601" y="1136650"/>
            <a:ext cx="8686800" cy="3562350"/>
          </a:xfrm>
        </p:spPr>
        <p:txBody>
          <a:bodyPr/>
          <a:lstStyle>
            <a:lvl1pPr marL="285750" marR="0" indent="-285750" algn="l" defTabSz="457200"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200"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dirty="0"/>
              <a:t>IBM Cloud / DOC ID / Month XX, 2017 / © 2017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88508163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8686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tx1"/>
                </a:solidFill>
              </a:defRPr>
            </a:lvl1pPr>
          </a:lstStyle>
          <a:p>
            <a:r>
              <a:rPr lang="de-DE"/>
              <a:t>IBM Cloud / DOC ID / Month XX, 2017 / © 2017 IBM Corporation</a:t>
            </a:r>
            <a:endParaRPr lang="en-US" dirty="0"/>
          </a:p>
        </p:txBody>
      </p:sp>
      <p:sp>
        <p:nvSpPr>
          <p:cNvPr id="8" name="Text Placeholder 7"/>
          <p:cNvSpPr>
            <a:spLocks noGrp="1"/>
          </p:cNvSpPr>
          <p:nvPr>
            <p:ph type="body" sz="quarter" idx="12"/>
          </p:nvPr>
        </p:nvSpPr>
        <p:spPr>
          <a:xfrm>
            <a:off x="228600" y="1123949"/>
            <a:ext cx="8686800" cy="3496566"/>
          </a:xfrm>
        </p:spPr>
        <p:txBody>
          <a:bodyPr/>
          <a:lstStyle>
            <a:lvl1pPr>
              <a:lnSpc>
                <a:spcPct val="90000"/>
              </a:lnSpc>
              <a:spcBef>
                <a:spcPts val="0"/>
              </a:spcBef>
              <a:defRPr sz="9600" b="1" baseline="0">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tx1"/>
                </a:solidFill>
              </a:defRPr>
            </a:lvl1pPr>
          </a:lstStyle>
          <a:p>
            <a:r>
              <a:rPr lang="de-DE"/>
              <a:t>IBM Cloud / DOC ID / Month XX, 2017 / © 2017 IBM Corporation</a:t>
            </a:r>
            <a:endParaRPr lang="en-US" dirty="0"/>
          </a:p>
        </p:txBody>
      </p:sp>
      <p:sp>
        <p:nvSpPr>
          <p:cNvPr id="8" name="Text Placeholder 7"/>
          <p:cNvSpPr>
            <a:spLocks noGrp="1"/>
          </p:cNvSpPr>
          <p:nvPr>
            <p:ph type="body" sz="quarter" idx="12"/>
          </p:nvPr>
        </p:nvSpPr>
        <p:spPr>
          <a:xfrm>
            <a:off x="228600" y="1123949"/>
            <a:ext cx="4114800" cy="3496566"/>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t>IBM Cloud / DOC ID / Month XX, 2017 / © 2017 IBM Corporation</a:t>
            </a:r>
            <a:endParaRPr lang="en-US" dirty="0"/>
          </a:p>
        </p:txBody>
      </p:sp>
    </p:spTree>
    <p:extLst>
      <p:ext uri="{BB962C8B-B14F-4D97-AF65-F5344CB8AC3E}">
        <p14:creationId xmlns:p14="http://schemas.microsoft.com/office/powerpoint/2010/main" val="26315244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tx1"/>
                </a:solidFill>
              </a:defRPr>
            </a:lvl1pPr>
          </a:lstStyle>
          <a:p>
            <a:r>
              <a:rPr lang="de-DE" dirty="0"/>
              <a:t>IBM Cloud / © 2018 IBM Corporation  </a:t>
            </a:r>
            <a:r>
              <a:rPr lang="en-US" dirty="0"/>
              <a:t>IBM and Business Partner use only</a:t>
            </a:r>
          </a:p>
        </p:txBody>
      </p:sp>
    </p:spTree>
    <p:extLst>
      <p:ext uri="{BB962C8B-B14F-4D97-AF65-F5344CB8AC3E}">
        <p14:creationId xmlns:p14="http://schemas.microsoft.com/office/powerpoint/2010/main" val="113428032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701162"/>
            <a:ext cx="4114800" cy="403836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6" name="Text Placeholder 5"/>
          <p:cNvSpPr>
            <a:spLocks noGrp="1"/>
          </p:cNvSpPr>
          <p:nvPr>
            <p:ph type="body" sz="quarter" idx="12"/>
          </p:nvPr>
        </p:nvSpPr>
        <p:spPr>
          <a:xfrm>
            <a:off x="4800600" y="701162"/>
            <a:ext cx="4114800" cy="3992344"/>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8686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6" name="Text Placeholder 5"/>
          <p:cNvSpPr>
            <a:spLocks noGrp="1"/>
          </p:cNvSpPr>
          <p:nvPr>
            <p:ph type="body" sz="quarter" idx="12"/>
          </p:nvPr>
        </p:nvSpPr>
        <p:spPr>
          <a:xfrm>
            <a:off x="4800600" y="1118616"/>
            <a:ext cx="4114800" cy="356451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4114800" cy="356450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6" name="Content Placeholder 5"/>
          <p:cNvSpPr>
            <a:spLocks noGrp="1"/>
          </p:cNvSpPr>
          <p:nvPr>
            <p:ph sz="quarter" idx="12"/>
          </p:nvPr>
        </p:nvSpPr>
        <p:spPr>
          <a:xfrm>
            <a:off x="228600" y="1056894"/>
            <a:ext cx="4114800" cy="3626231"/>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056894"/>
            <a:ext cx="4114800" cy="3626231"/>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6" name="Text Placeholder 5"/>
          <p:cNvSpPr>
            <a:spLocks noGrp="1"/>
          </p:cNvSpPr>
          <p:nvPr>
            <p:ph type="body" sz="quarter" idx="12"/>
          </p:nvPr>
        </p:nvSpPr>
        <p:spPr>
          <a:xfrm>
            <a:off x="4800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1828800" cy="3564508"/>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697582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23950"/>
            <a:ext cx="4114800" cy="3559175"/>
          </a:xfrm>
        </p:spPr>
        <p:txBody>
          <a:bodyPr/>
          <a:lstStyle>
            <a:lvl1pPr>
              <a:defRPr sz="16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7" name="Text Placeholder 6"/>
          <p:cNvSpPr>
            <a:spLocks noGrp="1"/>
          </p:cNvSpPr>
          <p:nvPr>
            <p:ph type="body" sz="quarter" idx="14"/>
          </p:nvPr>
        </p:nvSpPr>
        <p:spPr>
          <a:xfrm>
            <a:off x="228600" y="1123950"/>
            <a:ext cx="1828800" cy="3559174"/>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23950"/>
            <a:ext cx="1828800" cy="355917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123950"/>
            <a:ext cx="4114800" cy="347548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6" name="Text Placeholder 5"/>
          <p:cNvSpPr>
            <a:spLocks noGrp="1"/>
          </p:cNvSpPr>
          <p:nvPr>
            <p:ph type="body" sz="quarter" idx="12"/>
          </p:nvPr>
        </p:nvSpPr>
        <p:spPr>
          <a:xfrm>
            <a:off x="4800600" y="1123950"/>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8686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123950"/>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979721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123954"/>
            <a:ext cx="4114800" cy="34754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4800600" y="1123954"/>
            <a:ext cx="4114800" cy="347547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502164"/>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5237266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5"/>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bg2"/>
                </a:solidFill>
              </a:defRPr>
            </a:lvl1pPr>
          </a:lstStyle>
          <a:p>
            <a:r>
              <a:rPr lang="de-DE" dirty="0"/>
              <a:t>IBM Cloud / © 2018 IBM Corporation  </a:t>
            </a:r>
            <a:r>
              <a:rPr lang="en-US" dirty="0"/>
              <a:t>IBM and Business Partner use only</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bg2"/>
                </a:solidFill>
              </a:defRPr>
            </a:lvl1pPr>
          </a:lstStyle>
          <a:p>
            <a:r>
              <a:rPr lang="de-DE" dirty="0"/>
              <a:t>IBM Cloud / © 2018 IBM Corporation  </a:t>
            </a:r>
            <a:r>
              <a:rPr lang="en-US" dirty="0"/>
              <a:t>IBM and Business Partner use only</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bg2"/>
                </a:solidFill>
              </a:defRPr>
            </a:lvl1pPr>
          </a:lstStyle>
          <a:p>
            <a:r>
              <a:rPr lang="de-DE" dirty="0"/>
              <a:t>IBM Cloud / © 2018 IBM Corporation  </a:t>
            </a:r>
            <a:r>
              <a:rPr lang="en-US" dirty="0"/>
              <a:t>IBM and Business Partner use only</a:t>
            </a:r>
          </a:p>
        </p:txBody>
      </p:sp>
    </p:spTree>
    <p:extLst>
      <p:ext uri="{BB962C8B-B14F-4D97-AF65-F5344CB8AC3E}">
        <p14:creationId xmlns:p14="http://schemas.microsoft.com/office/powerpoint/2010/main" val="109120593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solidFill>
                  <a:schemeClr val="bg2"/>
                </a:solidFill>
              </a:defRPr>
            </a:lvl1pPr>
          </a:lstStyle>
          <a:p>
            <a:r>
              <a:rPr lang="de-DE" dirty="0"/>
              <a:t>IBM Cloud / © 2018 IBM Corporation  </a:t>
            </a:r>
            <a:r>
              <a:rPr lang="en-US" dirty="0"/>
              <a:t>IBM and Business Partner use only</a:t>
            </a:r>
          </a:p>
        </p:txBody>
      </p:sp>
    </p:spTree>
    <p:extLst>
      <p:ext uri="{BB962C8B-B14F-4D97-AF65-F5344CB8AC3E}">
        <p14:creationId xmlns:p14="http://schemas.microsoft.com/office/powerpoint/2010/main" val="38780416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6" name="Text Placeholder 5"/>
          <p:cNvSpPr>
            <a:spLocks noGrp="1"/>
          </p:cNvSpPr>
          <p:nvPr>
            <p:ph type="body" sz="quarter" idx="12"/>
          </p:nvPr>
        </p:nvSpPr>
        <p:spPr>
          <a:xfrm>
            <a:off x="228600" y="1123955"/>
            <a:ext cx="1828800" cy="347477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7" name="Text Placeholder 6"/>
          <p:cNvSpPr>
            <a:spLocks noGrp="1"/>
          </p:cNvSpPr>
          <p:nvPr>
            <p:ph type="body" sz="quarter" idx="12"/>
          </p:nvPr>
        </p:nvSpPr>
        <p:spPr>
          <a:xfrm>
            <a:off x="228600" y="1123954"/>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1123954"/>
            <a:ext cx="6400800" cy="33670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7" name="Text Placeholder 6"/>
          <p:cNvSpPr>
            <a:spLocks noGrp="1"/>
          </p:cNvSpPr>
          <p:nvPr>
            <p:ph type="body" sz="quarter" idx="12"/>
          </p:nvPr>
        </p:nvSpPr>
        <p:spPr>
          <a:xfrm>
            <a:off x="228600" y="1123954"/>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20256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7" name="Text Placeholder 6"/>
          <p:cNvSpPr>
            <a:spLocks noGrp="1"/>
          </p:cNvSpPr>
          <p:nvPr>
            <p:ph type="body" sz="quarter" idx="12"/>
          </p:nvPr>
        </p:nvSpPr>
        <p:spPr>
          <a:xfrm>
            <a:off x="228600" y="1123954"/>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7" name="Text Placeholder 6"/>
          <p:cNvSpPr>
            <a:spLocks noGrp="1"/>
          </p:cNvSpPr>
          <p:nvPr>
            <p:ph type="body" sz="quarter" idx="12"/>
          </p:nvPr>
        </p:nvSpPr>
        <p:spPr>
          <a:xfrm>
            <a:off x="228600" y="1123954"/>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123953"/>
            <a:ext cx="4215008" cy="3423439"/>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294305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Tree>
    <p:extLst>
      <p:ext uri="{BB962C8B-B14F-4D97-AF65-F5344CB8AC3E}">
        <p14:creationId xmlns:p14="http://schemas.microsoft.com/office/powerpoint/2010/main" val="23365535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0408AE91-D7AE-A745-86FC-C38E5AC46DFA}"/>
              </a:ext>
            </a:extLst>
          </p:cNvPr>
          <p:cNvSpPr/>
          <p:nvPr userDrawn="1"/>
        </p:nvSpPr>
        <p:spPr>
          <a:xfrm>
            <a:off x="380143" y="4691165"/>
            <a:ext cx="6313470" cy="184666"/>
          </a:xfrm>
          <a:prstGeom prst="rect">
            <a:avLst/>
          </a:prstGeom>
        </p:spPr>
        <p:txBody>
          <a:bodyPr wrap="square">
            <a:spAutoFit/>
          </a:bodyPr>
          <a:lstStyle/>
          <a:p>
            <a:r>
              <a:rPr lang="de-DE" sz="600" dirty="0"/>
              <a:t>IBM Cloud / © 2018 IBM Corporation  </a:t>
            </a:r>
            <a:r>
              <a:rPr lang="en-US" sz="600" dirty="0"/>
              <a:t>IBM and Business Partner use only</a:t>
            </a:r>
          </a:p>
        </p:txBody>
      </p:sp>
    </p:spTree>
    <p:extLst>
      <p:ext uri="{BB962C8B-B14F-4D97-AF65-F5344CB8AC3E}">
        <p14:creationId xmlns:p14="http://schemas.microsoft.com/office/powerpoint/2010/main" val="144542796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a:lstStyle>
            <a:lvl1pPr>
              <a:defRPr/>
            </a:lvl1pPr>
          </a:lstStyle>
          <a:p>
            <a:r>
              <a:rPr lang="de-DE" dirty="0"/>
              <a:t>IBM Cloud / © 2018 IBM Corporation  </a:t>
            </a:r>
            <a:r>
              <a:rPr lang="en-US" dirty="0"/>
              <a:t>IBM and Business Partner use only</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62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455474"/>
            <a:fld id="{E9549862-13E2-C34D-815E-8545BD36FC59}" type="slidenum">
              <a:rPr lang="en-US" smtClean="0">
                <a:solidFill>
                  <a:srgbClr val="6D7777"/>
                </a:solidFill>
              </a:rPr>
              <a:pPr defTabSz="455474"/>
              <a:t>‹#›</a:t>
            </a:fld>
            <a:endParaRPr lang="en-US" dirty="0">
              <a:solidFill>
                <a:srgbClr val="6D7777"/>
              </a:solidFill>
            </a:endParaRPr>
          </a:p>
        </p:txBody>
      </p:sp>
      <p:sp>
        <p:nvSpPr>
          <p:cNvPr id="5" name="Content Placeholder 4"/>
          <p:cNvSpPr>
            <a:spLocks noGrp="1"/>
          </p:cNvSpPr>
          <p:nvPr>
            <p:ph sz="quarter" idx="11"/>
          </p:nvPr>
        </p:nvSpPr>
        <p:spPr>
          <a:xfrm>
            <a:off x="293091" y="902317"/>
            <a:ext cx="8165110" cy="3810051"/>
          </a:xfrm>
        </p:spPr>
        <p:txBody>
          <a:bodyPr/>
          <a:lstStyle>
            <a:lvl2pPr marL="397023" indent="-158174">
              <a:buClr>
                <a:schemeClr val="tx1"/>
              </a:buClr>
              <a:buSzPct val="90000"/>
              <a:buFont typeface=".AppleSystemUIFont" charset="-120"/>
              <a:buChar char="–"/>
              <a:defRPr/>
            </a:lvl2pPr>
            <a:lvl3pPr marL="591566" indent="-172462">
              <a:buFont typeface="LucidaGrande" charset="0"/>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29066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IBM Cloud / DOC ID / Month XX, 2017 / © 2017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dirty="0"/>
              <a:t>IBM Cloud / © 2018 IBM Corporation  </a:t>
            </a:r>
            <a:r>
              <a:rPr lang="en-US" dirty="0"/>
              <a:t>IBM and Business Partner use only</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410747" y="4604932"/>
            <a:ext cx="1574103" cy="398967"/>
          </a:xfrm>
          <a:prstGeom prst="rect">
            <a:avLst/>
          </a:prstGeom>
        </p:spPr>
      </p:pic>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467224" y="405272"/>
            <a:ext cx="4297421" cy="3687650"/>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IBM Cloud / DOC ID / Month XX, 2017 / © 2017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Cloud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Tree>
    <p:extLst>
      <p:ext uri="{BB962C8B-B14F-4D97-AF65-F5344CB8AC3E}">
        <p14:creationId xmlns:p14="http://schemas.microsoft.com/office/powerpoint/2010/main" val="1022338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dirty="0"/>
          </a:p>
        </p:txBody>
      </p:sp>
    </p:spTree>
    <p:extLst>
      <p:ext uri="{BB962C8B-B14F-4D97-AF65-F5344CB8AC3E}">
        <p14:creationId xmlns:p14="http://schemas.microsoft.com/office/powerpoint/2010/main" val="4198038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Cloud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Tree>
    <p:extLst>
      <p:ext uri="{BB962C8B-B14F-4D97-AF65-F5344CB8AC3E}">
        <p14:creationId xmlns:p14="http://schemas.microsoft.com/office/powerpoint/2010/main" val="1354069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Tree>
    <p:extLst>
      <p:ext uri="{BB962C8B-B14F-4D97-AF65-F5344CB8AC3E}">
        <p14:creationId xmlns:p14="http://schemas.microsoft.com/office/powerpoint/2010/main" val="962635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Tree>
    <p:extLst>
      <p:ext uri="{BB962C8B-B14F-4D97-AF65-F5344CB8AC3E}">
        <p14:creationId xmlns:p14="http://schemas.microsoft.com/office/powerpoint/2010/main" val="202147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Tree>
    <p:extLst>
      <p:ext uri="{BB962C8B-B14F-4D97-AF65-F5344CB8AC3E}">
        <p14:creationId xmlns:p14="http://schemas.microsoft.com/office/powerpoint/2010/main" val="15515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Tree>
    <p:extLst>
      <p:ext uri="{BB962C8B-B14F-4D97-AF65-F5344CB8AC3E}">
        <p14:creationId xmlns:p14="http://schemas.microsoft.com/office/powerpoint/2010/main" val="615121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Tree>
    <p:extLst>
      <p:ext uri="{BB962C8B-B14F-4D97-AF65-F5344CB8AC3E}">
        <p14:creationId xmlns:p14="http://schemas.microsoft.com/office/powerpoint/2010/main" val="1803234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Cloud / DOC ID / Month XX, 2017 / © 2017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 © 2018 IBM Corporation  </a:t>
            </a:r>
            <a:r>
              <a:rPr lang="en-US" dirty="0"/>
              <a:t>IBM and Business Partner use only</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67224" y="405272"/>
            <a:ext cx="4297421" cy="3687650"/>
          </a:xfrm>
          <a:prstGeom prst="rect">
            <a:avLst/>
          </a:prstGeom>
        </p:spPr>
      </p:pic>
      <p:pic>
        <p:nvPicPr>
          <p:cNvPr id="6" name="Picture 5" descr="ibm_gry.png"/>
          <p:cNvPicPr>
            <a:picLocks noChangeAspect="1"/>
          </p:cNvPicPr>
          <p:nvPr userDrawn="1"/>
        </p:nvPicPr>
        <p:blipFill>
          <a:blip r:embed="rId3" cstate="email">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7" name="Picture 6"/>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410684" y="4584701"/>
            <a:ext cx="1620427" cy="470448"/>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IBM Cloud / © 2018 IBM Corporation  </a:t>
            </a:r>
            <a:r>
              <a:rPr lang="en-US" dirty="0"/>
              <a:t>IBM and Business Partner use only</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lvl1pPr>
          </a:lstStyle>
          <a:p>
            <a:r>
              <a:rPr lang="de-DE" dirty="0"/>
              <a:t>IBM Cloud / © 2018 IBM Corporation  </a:t>
            </a:r>
            <a:r>
              <a:rPr lang="en-US" dirty="0"/>
              <a:t>IBM and Business Partner use only</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Tree>
    <p:extLst>
      <p:ext uri="{BB962C8B-B14F-4D97-AF65-F5344CB8AC3E}">
        <p14:creationId xmlns:p14="http://schemas.microsoft.com/office/powerpoint/2010/main" val="9126982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IBM Cloud / © 2018 IBM Corporation  </a:t>
            </a:r>
            <a:r>
              <a:rPr lang="en-US" dirty="0"/>
              <a:t>IBM and Business Partner use only</a:t>
            </a:r>
          </a:p>
        </p:txBody>
      </p:sp>
    </p:spTree>
    <p:extLst>
      <p:ext uri="{BB962C8B-B14F-4D97-AF65-F5344CB8AC3E}">
        <p14:creationId xmlns:p14="http://schemas.microsoft.com/office/powerpoint/2010/main" val="243763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lvl1pPr>
          </a:lstStyle>
          <a:p>
            <a:r>
              <a:rPr lang="de-DE" dirty="0"/>
              <a:t>IBM Cloud / © 2018 IBM Corporation  </a:t>
            </a:r>
            <a:r>
              <a:rPr lang="en-US" dirty="0"/>
              <a:t>IBM and Business Partner use only</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Tree>
    <p:extLst>
      <p:ext uri="{BB962C8B-B14F-4D97-AF65-F5344CB8AC3E}">
        <p14:creationId xmlns:p14="http://schemas.microsoft.com/office/powerpoint/2010/main" val="492536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Tree>
    <p:extLst>
      <p:ext uri="{BB962C8B-B14F-4D97-AF65-F5344CB8AC3E}">
        <p14:creationId xmlns:p14="http://schemas.microsoft.com/office/powerpoint/2010/main" val="16512823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Tree>
    <p:extLst>
      <p:ext uri="{BB962C8B-B14F-4D97-AF65-F5344CB8AC3E}">
        <p14:creationId xmlns:p14="http://schemas.microsoft.com/office/powerpoint/2010/main" val="1171387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DOC ID / Month XX, 2017 / © 2017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dirty="0"/>
          </a:p>
        </p:txBody>
      </p:sp>
    </p:spTree>
    <p:extLst>
      <p:ext uri="{BB962C8B-B14F-4D97-AF65-F5344CB8AC3E}">
        <p14:creationId xmlns:p14="http://schemas.microsoft.com/office/powerpoint/2010/main" val="1453675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dirty="0"/>
          </a:p>
        </p:txBody>
      </p:sp>
    </p:spTree>
    <p:extLst>
      <p:ext uri="{BB962C8B-B14F-4D97-AF65-F5344CB8AC3E}">
        <p14:creationId xmlns:p14="http://schemas.microsoft.com/office/powerpoint/2010/main" val="15027498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theme" Target="../theme/theme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9" Type="http://schemas.openxmlformats.org/officeDocument/2006/relationships/theme" Target="../theme/theme4.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slideLayout" Target="../slideLayouts/slideLayout1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2017 / © 2017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dirty="0"/>
              <a:t>IBM Cloud / © 2018 IBM Corporation  </a:t>
            </a:r>
            <a:r>
              <a:rPr lang="en-US" dirty="0"/>
              <a:t>IBM and Business Partner use only</a:t>
            </a:r>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 2018 IBM Corporation  </a:t>
            </a:r>
            <a:r>
              <a:rPr lang="en-US" dirty="0"/>
              <a:t>IBM and Business Partner use only</a:t>
            </a:r>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 id="2147483832" r:id="rId36"/>
    <p:sldLayoutId id="2147483834" r:id="rId37"/>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8686800" cy="37148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2"/>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827" r:id="rId2"/>
    <p:sldLayoutId id="2147483800" r:id="rId3"/>
    <p:sldLayoutId id="2147483783" r:id="rId4"/>
    <p:sldLayoutId id="2147483817"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25" r:id="rId35"/>
    <p:sldLayoutId id="2147483816" r:id="rId36"/>
    <p:sldLayoutId id="2147483829" r:id="rId37"/>
    <p:sldLayoutId id="2147483830" r:id="rId38"/>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8686800" cy="367953"/>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2"/>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Tree>
    <p:extLst>
      <p:ext uri="{BB962C8B-B14F-4D97-AF65-F5344CB8AC3E}">
        <p14:creationId xmlns:p14="http://schemas.microsoft.com/office/powerpoint/2010/main" val="76914611"/>
      </p:ext>
    </p:extLst>
  </p:cSld>
  <p:clrMap bg1="lt1" tx1="dk1" bg2="lt2" tx2="dk2" accent1="accent1" accent2="accent2" accent3="accent3" accent4="accent4" accent5="accent5" accent6="accent6" hlink="hlink" folHlink="folHlink"/>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8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9.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9.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89.xml"/></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6.xml"/></Relationships>
</file>

<file path=ppt/slides/_rels/slide20.xml.rels><?xml version="1.0" encoding="UTF-8" standalone="yes"?>
<Relationships xmlns="http://schemas.openxmlformats.org/package/2006/relationships"><Relationship Id="rId3" Type="http://schemas.openxmlformats.org/officeDocument/2006/relationships/hyperlink" Target="https://www.exoscale.ch/syslog/2016/07/26/container-orch/" TargetMode="External"/><Relationship Id="rId2" Type="http://schemas.openxmlformats.org/officeDocument/2006/relationships/hyperlink" Target="https://kubernetes.io/docs/tutorials/kubernetes-basics/" TargetMode="External"/><Relationship Id="rId1" Type="http://schemas.openxmlformats.org/officeDocument/2006/relationships/slideLayout" Target="../slideLayouts/slideLayout106.xml"/><Relationship Id="rId5" Type="http://schemas.openxmlformats.org/officeDocument/2006/relationships/hyperlink" Target="https://research.google.com/pubs/pub43438.html" TargetMode="External"/><Relationship Id="rId4" Type="http://schemas.openxmlformats.org/officeDocument/2006/relationships/hyperlink" Target="https://thenewstack.io/tns-research-present-state-container-orchestra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89.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8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9.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p:cNvSpPr>
          <p:nvPr/>
        </p:nvSpPr>
        <p:spPr bwMode="auto">
          <a:xfrm>
            <a:off x="496491" y="1460303"/>
            <a:ext cx="8100418" cy="19686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0" indent="-857250">
              <a:defRPr sz="5000">
                <a:solidFill>
                  <a:srgbClr val="FFFFFF"/>
                </a:solidFill>
                <a:latin typeface="Helvetica Light" charset="0"/>
                <a:ea typeface="Helvetica Light" charset="0"/>
                <a:cs typeface="Helvetica Light" charset="0"/>
                <a:sym typeface="Helvetica Light" charset="0"/>
              </a:defRPr>
            </a:lvl1pPr>
            <a:lvl2pPr>
              <a:defRPr sz="5000">
                <a:solidFill>
                  <a:srgbClr val="FFFFFF"/>
                </a:solidFill>
                <a:latin typeface="Helvetica Light" charset="0"/>
                <a:ea typeface="Helvetica Light" charset="0"/>
                <a:cs typeface="Helvetica Light" charset="0"/>
                <a:sym typeface="Helvetica Light" charset="0"/>
              </a:defRPr>
            </a:lvl2pPr>
            <a:lvl3pPr>
              <a:defRPr sz="5000">
                <a:solidFill>
                  <a:srgbClr val="FFFFFF"/>
                </a:solidFill>
                <a:latin typeface="Helvetica Light" charset="0"/>
                <a:ea typeface="Helvetica Light" charset="0"/>
                <a:cs typeface="Helvetica Light" charset="0"/>
                <a:sym typeface="Helvetica Light" charset="0"/>
              </a:defRPr>
            </a:lvl3pPr>
            <a:lvl4pPr>
              <a:defRPr sz="5000">
                <a:solidFill>
                  <a:srgbClr val="FFFFFF"/>
                </a:solidFill>
                <a:latin typeface="Helvetica Light" charset="0"/>
                <a:ea typeface="Helvetica Light" charset="0"/>
                <a:cs typeface="Helvetica Light" charset="0"/>
                <a:sym typeface="Helvetica Light" charset="0"/>
              </a:defRPr>
            </a:lvl4pPr>
            <a:lvl5pPr>
              <a:defRPr sz="5000">
                <a:solidFill>
                  <a:srgbClr val="FFFFFF"/>
                </a:solidFill>
                <a:latin typeface="Helvetica Light" charset="0"/>
                <a:ea typeface="Helvetica Light" charset="0"/>
                <a:cs typeface="Helvetica Light" charset="0"/>
                <a:sym typeface="Helvetica Light" charset="0"/>
              </a:defRPr>
            </a:lvl5pPr>
            <a:lvl6pPr indent="-9144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defTabSz="307777" fontAlgn="base">
              <a:spcBef>
                <a:spcPct val="0"/>
              </a:spcBef>
              <a:spcAft>
                <a:spcPct val="0"/>
              </a:spcAft>
              <a:buFont typeface="Arial" charset="0"/>
              <a:buChar char="•"/>
            </a:pPr>
            <a:endParaRPr lang="en-US" altLang="en-US" sz="1500" dirty="0">
              <a:solidFill>
                <a:srgbClr val="00AFD9"/>
              </a:solidFill>
              <a:latin typeface="Arial" charset="0"/>
              <a:ea typeface="Arial" charset="0"/>
              <a:cs typeface="Arial" charset="0"/>
              <a:sym typeface="Helvetica Neue for IBM" charset="0"/>
            </a:endParaRPr>
          </a:p>
        </p:txBody>
      </p:sp>
      <p:sp>
        <p:nvSpPr>
          <p:cNvPr id="2" name="Title 1"/>
          <p:cNvSpPr>
            <a:spLocks noGrp="1"/>
          </p:cNvSpPr>
          <p:nvPr>
            <p:ph type="title"/>
          </p:nvPr>
        </p:nvSpPr>
        <p:spPr>
          <a:prstGeom prst="rect">
            <a:avLst/>
          </a:prstGeom>
        </p:spPr>
        <p:txBody>
          <a:bodyPr anchor="ctr"/>
          <a:lstStyle/>
          <a:p>
            <a:pPr lvl="0"/>
            <a:r>
              <a:rPr lang="en-US" sz="3750" b="1" dirty="0">
                <a:latin typeface="Arial" charset="0"/>
                <a:sym typeface="Helvetica Neue for IBM Light" charset="0"/>
              </a:rPr>
              <a:t>Kubernetes</a:t>
            </a:r>
            <a:br>
              <a:rPr lang="en-US" sz="3750" b="1" dirty="0">
                <a:latin typeface="Arial" charset="0"/>
                <a:sym typeface="Helvetica Neue for IBM Light" charset="0"/>
              </a:rPr>
            </a:br>
            <a:r>
              <a:rPr lang="en-US" sz="1500" i="1" dirty="0" smtClean="0">
                <a:latin typeface="Arial" charset="0"/>
                <a:sym typeface="Helvetica Neue for IBM Light" charset="0"/>
              </a:rPr>
              <a:t>Basics</a:t>
            </a:r>
            <a:endParaRPr lang="en-US" sz="1500" i="1" dirty="0">
              <a:latin typeface="Arial" charset="0"/>
              <a:sym typeface="Helvetica Neue for IBM Light" charset="0"/>
            </a:endParaRPr>
          </a:p>
        </p:txBody>
      </p:sp>
    </p:spTree>
    <p:extLst>
      <p:ext uri="{BB962C8B-B14F-4D97-AF65-F5344CB8AC3E}">
        <p14:creationId xmlns:p14="http://schemas.microsoft.com/office/powerpoint/2010/main" val="823683137"/>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 Maps </a:t>
            </a:r>
            <a:r>
              <a:rPr lang="en-US" dirty="0" smtClean="0"/>
              <a:t>and </a:t>
            </a:r>
            <a:r>
              <a:rPr lang="en-US" dirty="0"/>
              <a:t>Secrets</a:t>
            </a:r>
          </a:p>
        </p:txBody>
      </p:sp>
      <p:pic>
        <p:nvPicPr>
          <p:cNvPr id="3" name="Picture 2"/>
          <p:cNvPicPr>
            <a:picLocks noChangeAspect="1"/>
          </p:cNvPicPr>
          <p:nvPr/>
        </p:nvPicPr>
        <p:blipFill>
          <a:blip r:embed="rId3"/>
          <a:stretch>
            <a:fillRect/>
          </a:stretch>
        </p:blipFill>
        <p:spPr>
          <a:xfrm>
            <a:off x="3900487" y="1698426"/>
            <a:ext cx="4329489" cy="3099811"/>
          </a:xfrm>
          <a:prstGeom prst="rect">
            <a:avLst/>
          </a:prstGeom>
        </p:spPr>
      </p:pic>
      <p:sp>
        <p:nvSpPr>
          <p:cNvPr id="4" name="TextBox 3"/>
          <p:cNvSpPr txBox="1"/>
          <p:nvPr/>
        </p:nvSpPr>
        <p:spPr>
          <a:xfrm>
            <a:off x="553641" y="783551"/>
            <a:ext cx="7886700" cy="3339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lnSpc>
                <a:spcPct val="120000"/>
              </a:lnSpc>
            </a:pPr>
            <a:r>
              <a:rPr lang="en-US" sz="1600" dirty="0">
                <a:solidFill>
                  <a:schemeClr val="bg1"/>
                </a:solidFill>
                <a:ea typeface="HelvNeue Light for IBM"/>
                <a:cs typeface="HelvNeue Light for IBM"/>
                <a:sym typeface="HelvNeue Light for IBM"/>
              </a:rPr>
              <a:t>Share and store configurations, credentials and more.</a:t>
            </a:r>
          </a:p>
        </p:txBody>
      </p:sp>
      <p:sp>
        <p:nvSpPr>
          <p:cNvPr id="5" name="Rectangle 4"/>
          <p:cNvSpPr/>
          <p:nvPr/>
        </p:nvSpPr>
        <p:spPr>
          <a:xfrm>
            <a:off x="508992" y="2241606"/>
            <a:ext cx="3072408" cy="2160591"/>
          </a:xfrm>
          <a:prstGeom prst="rect">
            <a:avLst/>
          </a:prstGeom>
        </p:spPr>
        <p:txBody>
          <a:bodyPr wrap="square">
            <a:spAutoFit/>
          </a:bodyPr>
          <a:lstStyle/>
          <a:p>
            <a:pPr defTabSz="309563" hangingPunct="0">
              <a:lnSpc>
                <a:spcPct val="120000"/>
              </a:lnSpc>
            </a:pPr>
            <a:r>
              <a:rPr lang="en-US" sz="1400" dirty="0">
                <a:latin typeface="+mj-lt"/>
                <a:ea typeface="HelvNeue Light for IBM"/>
                <a:cs typeface="HelvNeue Light for IBM"/>
                <a:sym typeface="HelvNeue Light for IBM"/>
              </a:rPr>
              <a:t>Store the configurations and secrets (credentials, certificates) in the K8s environment and mount them to the local filesystem within </a:t>
            </a:r>
            <a:r>
              <a:rPr lang="en-US" sz="1400" dirty="0" smtClean="0">
                <a:latin typeface="+mj-lt"/>
                <a:ea typeface="HelvNeue Light for IBM"/>
                <a:cs typeface="HelvNeue Light for IBM"/>
                <a:sym typeface="HelvNeue Light for IBM"/>
              </a:rPr>
              <a:t>containers.  </a:t>
            </a:r>
            <a:endParaRPr lang="en-US" sz="1400" dirty="0">
              <a:latin typeface="+mj-lt"/>
              <a:ea typeface="HelvNeue Light for IBM"/>
              <a:cs typeface="HelvNeue Light for IBM"/>
              <a:sym typeface="HelvNeue Light for IBM"/>
            </a:endParaRPr>
          </a:p>
          <a:p>
            <a:pPr defTabSz="309563" hangingPunct="0">
              <a:lnSpc>
                <a:spcPct val="120000"/>
              </a:lnSpc>
            </a:pPr>
            <a:endParaRPr lang="en-US" sz="1400" dirty="0">
              <a:latin typeface="+mj-lt"/>
            </a:endParaRPr>
          </a:p>
          <a:p>
            <a:pPr defTabSz="309563" hangingPunct="0">
              <a:lnSpc>
                <a:spcPct val="120000"/>
              </a:lnSpc>
            </a:pPr>
            <a:r>
              <a:rPr lang="en-US" sz="1400" dirty="0">
                <a:latin typeface="+mj-lt"/>
              </a:rPr>
              <a:t>The container image can move un-changed between environments </a:t>
            </a:r>
            <a:r>
              <a:rPr lang="en-US" sz="1400" dirty="0" smtClean="0">
                <a:latin typeface="+mj-lt"/>
              </a:rPr>
              <a:t>(container </a:t>
            </a:r>
            <a:r>
              <a:rPr lang="en-US" sz="1400" dirty="0">
                <a:latin typeface="+mj-lt"/>
              </a:rPr>
              <a:t>immutability).</a:t>
            </a:r>
            <a:endParaRPr lang="en-US" sz="1400" dirty="0">
              <a:latin typeface="+mj-lt"/>
              <a:ea typeface="HelvNeue Light for IBM"/>
              <a:cs typeface="HelvNeue Light for IBM"/>
              <a:sym typeface="HelvNeue Light for IBM"/>
            </a:endParaRPr>
          </a:p>
        </p:txBody>
      </p:sp>
    </p:spTree>
    <p:extLst>
      <p:ext uri="{BB962C8B-B14F-4D97-AF65-F5344CB8AC3E}">
        <p14:creationId xmlns:p14="http://schemas.microsoft.com/office/powerpoint/2010/main" val="38391925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Replicasets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795" y="1450450"/>
            <a:ext cx="3088503" cy="3538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59581" y="1907762"/>
            <a:ext cx="2360824" cy="26237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hangingPunct="0">
              <a:lnSpc>
                <a:spcPct val="120000"/>
              </a:lnSpc>
            </a:pPr>
            <a:r>
              <a:rPr lang="en-US" sz="1400" dirty="0"/>
              <a:t>Replicasets run one-to-many instances of the desired pod.  </a:t>
            </a:r>
          </a:p>
          <a:p>
            <a:pPr defTabSz="309563" hangingPunct="0">
              <a:lnSpc>
                <a:spcPct val="120000"/>
              </a:lnSpc>
            </a:pPr>
            <a:endParaRPr lang="en-US" sz="1400" dirty="0"/>
          </a:p>
          <a:p>
            <a:pPr defTabSz="309563" hangingPunct="0">
              <a:lnSpc>
                <a:spcPct val="120000"/>
              </a:lnSpc>
            </a:pPr>
            <a:r>
              <a:rPr lang="en-US" sz="1400" dirty="0"/>
              <a:t>When possible the replica pod should be stateless or near-stateless</a:t>
            </a:r>
            <a:r>
              <a:rPr lang="en-US" sz="1400" dirty="0" smtClean="0"/>
              <a:t>.</a:t>
            </a:r>
          </a:p>
          <a:p>
            <a:pPr defTabSz="309563" hangingPunct="0">
              <a:lnSpc>
                <a:spcPct val="120000"/>
              </a:lnSpc>
            </a:pPr>
            <a:endParaRPr lang="en-US" sz="1400" dirty="0"/>
          </a:p>
          <a:p>
            <a:pPr defTabSz="309563" hangingPunct="0">
              <a:lnSpc>
                <a:spcPct val="120000"/>
              </a:lnSpc>
            </a:pPr>
            <a:r>
              <a:rPr lang="en-US" sz="1400" dirty="0" smtClean="0"/>
              <a:t>Ensures that a specific number of pod replicas are running.</a:t>
            </a:r>
            <a:endParaRPr lang="en-US" sz="1400" dirty="0"/>
          </a:p>
        </p:txBody>
      </p:sp>
      <p:pic>
        <p:nvPicPr>
          <p:cNvPr id="2052" name="Picture 4" descr="D:\data\dropbox\Dropbox\Library\Customers\RBC\ICP\replicase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6648" y="1659636"/>
            <a:ext cx="2639056" cy="32005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20315" y="868846"/>
            <a:ext cx="8355598" cy="338554"/>
          </a:xfrm>
          <a:prstGeom prst="rect">
            <a:avLst/>
          </a:prstGeom>
        </p:spPr>
        <p:txBody>
          <a:bodyPr wrap="square">
            <a:spAutoFit/>
          </a:bodyPr>
          <a:lstStyle/>
          <a:p>
            <a:pPr algn="ctr"/>
            <a:r>
              <a:rPr lang="en-US" sz="1600" dirty="0">
                <a:solidFill>
                  <a:schemeClr val="bg1"/>
                </a:solidFill>
              </a:rPr>
              <a:t>Scale and provide resiliency.</a:t>
            </a:r>
          </a:p>
        </p:txBody>
      </p:sp>
    </p:spTree>
    <p:extLst>
      <p:ext uri="{BB962C8B-B14F-4D97-AF65-F5344CB8AC3E}">
        <p14:creationId xmlns:p14="http://schemas.microsoft.com/office/powerpoint/2010/main" val="37625982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7498080" cy="477012"/>
          </a:xfrm>
        </p:spPr>
        <p:txBody>
          <a:bodyPr/>
          <a:lstStyle/>
          <a:p>
            <a:r>
              <a:rPr lang="en-US" dirty="0" smtClean="0"/>
              <a:t>Deployments</a:t>
            </a:r>
            <a:endParaRPr lang="en-US" dirty="0"/>
          </a:p>
        </p:txBody>
      </p:sp>
      <p:sp>
        <p:nvSpPr>
          <p:cNvPr id="4" name="Slide Number Placeholder 3"/>
          <p:cNvSpPr>
            <a:spLocks noGrp="1"/>
          </p:cNvSpPr>
          <p:nvPr>
            <p:ph type="sldNum" sz="quarter" idx="10"/>
          </p:nvPr>
        </p:nvSpPr>
        <p:spPr>
          <a:xfrm>
            <a:off x="9547860" y="2692880"/>
            <a:ext cx="2057400" cy="137160"/>
          </a:xfrm>
        </p:spPr>
        <p:txBody>
          <a:bodyPr/>
          <a:lstStyle/>
          <a:p>
            <a:fld id="{11A68DD8-55F1-4DDB-A894-47428CF80362}" type="slidenum">
              <a:rPr lang="en-US" smtClean="0"/>
              <a:pPr/>
              <a:t>12</a:t>
            </a:fld>
            <a:endParaRPr lang="en-US" dirty="0"/>
          </a:p>
        </p:txBody>
      </p:sp>
      <p:sp>
        <p:nvSpPr>
          <p:cNvPr id="17" name="Rectangle 16"/>
          <p:cNvSpPr/>
          <p:nvPr/>
        </p:nvSpPr>
        <p:spPr bwMode="auto">
          <a:xfrm>
            <a:off x="3984073" y="1742827"/>
            <a:ext cx="4964173" cy="1287643"/>
          </a:xfrm>
          <a:prstGeom prst="rect">
            <a:avLst/>
          </a:prstGeom>
          <a:solidFill>
            <a:schemeClr val="bg2">
              <a:lumMod val="75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ctr" defTabSz="460849" fontAlgn="base">
              <a:spcBef>
                <a:spcPct val="0"/>
              </a:spcBef>
              <a:spcAft>
                <a:spcPct val="0"/>
              </a:spcAft>
            </a:pPr>
            <a:r>
              <a:rPr lang="en-US" sz="1400" dirty="0">
                <a:latin typeface="Arial" panose="020B0604020202020204" pitchFamily="34" charset="0"/>
              </a:rPr>
              <a:t>Deployment </a:t>
            </a:r>
          </a:p>
        </p:txBody>
      </p:sp>
      <p:sp>
        <p:nvSpPr>
          <p:cNvPr id="30" name="Rectangle 5"/>
          <p:cNvSpPr/>
          <p:nvPr/>
        </p:nvSpPr>
        <p:spPr bwMode="auto">
          <a:xfrm>
            <a:off x="4102245" y="1954912"/>
            <a:ext cx="1833351" cy="968981"/>
          </a:xfrm>
          <a:prstGeom prst="roundRect">
            <a:avLst/>
          </a:prstGeom>
          <a:solidFill>
            <a:schemeClr val="bg2">
              <a:lumMod val="95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ctr" defTabSz="460849" fontAlgn="base">
              <a:spcBef>
                <a:spcPct val="0"/>
              </a:spcBef>
              <a:spcAft>
                <a:spcPct val="0"/>
              </a:spcAft>
            </a:pPr>
            <a:r>
              <a:rPr lang="en-US" sz="1000" dirty="0">
                <a:latin typeface="Arial" panose="020B0604020202020204" pitchFamily="34" charset="0"/>
              </a:rPr>
              <a:t>ReplicaSet 1</a:t>
            </a:r>
          </a:p>
        </p:txBody>
      </p:sp>
      <p:sp>
        <p:nvSpPr>
          <p:cNvPr id="32" name="Rounded Rectangle 31"/>
          <p:cNvSpPr/>
          <p:nvPr/>
        </p:nvSpPr>
        <p:spPr bwMode="auto">
          <a:xfrm>
            <a:off x="4624850" y="2228211"/>
            <a:ext cx="756221" cy="530803"/>
          </a:xfrm>
          <a:prstGeom prst="roundRect">
            <a:avLst/>
          </a:prstGeom>
          <a:solidFill>
            <a:schemeClr val="bg2"/>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1000" dirty="0">
                <a:latin typeface="Arial" panose="020B0604020202020204" pitchFamily="34" charset="0"/>
              </a:rPr>
              <a:t>pod</a:t>
            </a:r>
          </a:p>
        </p:txBody>
      </p:sp>
      <p:sp>
        <p:nvSpPr>
          <p:cNvPr id="33" name="Rectangle 20"/>
          <p:cNvSpPr/>
          <p:nvPr/>
        </p:nvSpPr>
        <p:spPr bwMode="auto">
          <a:xfrm>
            <a:off x="4684904" y="2462096"/>
            <a:ext cx="651804" cy="171425"/>
          </a:xfrm>
          <a:prstGeom prst="round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1000" dirty="0">
                <a:latin typeface="Arial" panose="020B0604020202020204" pitchFamily="34" charset="0"/>
              </a:rPr>
              <a:t>svcA</a:t>
            </a:r>
          </a:p>
        </p:txBody>
      </p:sp>
      <p:sp>
        <p:nvSpPr>
          <p:cNvPr id="23" name="Rectangle 27"/>
          <p:cNvSpPr/>
          <p:nvPr/>
        </p:nvSpPr>
        <p:spPr bwMode="auto">
          <a:xfrm>
            <a:off x="6997771" y="1954912"/>
            <a:ext cx="1833351" cy="968981"/>
          </a:xfrm>
          <a:prstGeom prst="roundRect">
            <a:avLst/>
          </a:prstGeom>
          <a:solidFill>
            <a:schemeClr val="bg2">
              <a:lumMod val="95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ctr" defTabSz="460849" fontAlgn="base">
              <a:spcBef>
                <a:spcPct val="0"/>
              </a:spcBef>
              <a:spcAft>
                <a:spcPct val="0"/>
              </a:spcAft>
            </a:pPr>
            <a:r>
              <a:rPr lang="en-US" sz="1000" dirty="0">
                <a:latin typeface="Arial" panose="020B0604020202020204" pitchFamily="34" charset="0"/>
              </a:rPr>
              <a:t>ReplicaSet 2</a:t>
            </a:r>
          </a:p>
        </p:txBody>
      </p:sp>
      <p:sp>
        <p:nvSpPr>
          <p:cNvPr id="28" name="Rounded Rectangle 27"/>
          <p:cNvSpPr/>
          <p:nvPr/>
        </p:nvSpPr>
        <p:spPr bwMode="auto">
          <a:xfrm>
            <a:off x="7956598" y="2228211"/>
            <a:ext cx="756221" cy="530803"/>
          </a:xfrm>
          <a:prstGeom prst="roundRect">
            <a:avLst/>
          </a:prstGeom>
          <a:solidFill>
            <a:schemeClr val="bg2"/>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1000" dirty="0">
                <a:latin typeface="Arial" panose="020B0604020202020204" pitchFamily="34" charset="0"/>
              </a:rPr>
              <a:t>pod</a:t>
            </a:r>
          </a:p>
        </p:txBody>
      </p:sp>
      <p:sp>
        <p:nvSpPr>
          <p:cNvPr id="29" name="Rectangle 30"/>
          <p:cNvSpPr/>
          <p:nvPr/>
        </p:nvSpPr>
        <p:spPr bwMode="auto">
          <a:xfrm>
            <a:off x="8016652" y="2462096"/>
            <a:ext cx="651804" cy="171425"/>
          </a:xfrm>
          <a:prstGeom prst="round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1000" dirty="0">
                <a:latin typeface="Arial" panose="020B0604020202020204" pitchFamily="34" charset="0"/>
              </a:rPr>
              <a:t>svcB</a:t>
            </a:r>
          </a:p>
        </p:txBody>
      </p:sp>
      <p:sp>
        <p:nvSpPr>
          <p:cNvPr id="26" name="Rounded Rectangle 25"/>
          <p:cNvSpPr/>
          <p:nvPr/>
        </p:nvSpPr>
        <p:spPr bwMode="auto">
          <a:xfrm>
            <a:off x="7115914" y="2228211"/>
            <a:ext cx="756221" cy="530803"/>
          </a:xfrm>
          <a:prstGeom prst="roundRect">
            <a:avLst/>
          </a:prstGeom>
          <a:solidFill>
            <a:schemeClr val="bg2"/>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1000" dirty="0">
                <a:latin typeface="Arial" panose="020B0604020202020204" pitchFamily="34" charset="0"/>
              </a:rPr>
              <a:t>pod</a:t>
            </a:r>
          </a:p>
        </p:txBody>
      </p:sp>
      <p:sp>
        <p:nvSpPr>
          <p:cNvPr id="27" name="Rectangle 33"/>
          <p:cNvSpPr/>
          <p:nvPr/>
        </p:nvSpPr>
        <p:spPr bwMode="auto">
          <a:xfrm>
            <a:off x="7175968" y="2462096"/>
            <a:ext cx="651804" cy="171425"/>
          </a:xfrm>
          <a:prstGeom prst="round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1000" dirty="0">
                <a:latin typeface="Arial" panose="020B0604020202020204" pitchFamily="34" charset="0"/>
              </a:rPr>
              <a:t>svcA</a:t>
            </a:r>
          </a:p>
        </p:txBody>
      </p:sp>
      <p:sp>
        <p:nvSpPr>
          <p:cNvPr id="20" name="Right Arrow 19"/>
          <p:cNvSpPr/>
          <p:nvPr/>
        </p:nvSpPr>
        <p:spPr bwMode="auto">
          <a:xfrm>
            <a:off x="6053739" y="2124800"/>
            <a:ext cx="859569" cy="629204"/>
          </a:xfrm>
          <a:prstGeom prst="rightArrow">
            <a:avLst>
              <a:gd name="adj1" fmla="val 55589"/>
              <a:gd name="adj2" fmla="val 50000"/>
            </a:avLst>
          </a:prstGeom>
          <a:solidFill>
            <a:schemeClr val="bg1">
              <a:lumMod val="10000"/>
              <a:lumOff val="90000"/>
            </a:schemeClr>
          </a:solid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1000" dirty="0"/>
              <a:t>rolling update</a:t>
            </a:r>
          </a:p>
        </p:txBody>
      </p:sp>
      <p:sp>
        <p:nvSpPr>
          <p:cNvPr id="43" name="Rectangle 42"/>
          <p:cNvSpPr/>
          <p:nvPr/>
        </p:nvSpPr>
        <p:spPr>
          <a:xfrm>
            <a:off x="420315" y="868846"/>
            <a:ext cx="8355598" cy="338554"/>
          </a:xfrm>
          <a:prstGeom prst="rect">
            <a:avLst/>
          </a:prstGeom>
        </p:spPr>
        <p:txBody>
          <a:bodyPr wrap="square">
            <a:spAutoFit/>
          </a:bodyPr>
          <a:lstStyle/>
          <a:p>
            <a:pPr algn="ctr"/>
            <a:r>
              <a:rPr lang="en-US" sz="1600" dirty="0" smtClean="0">
                <a:solidFill>
                  <a:schemeClr val="bg1"/>
                </a:solidFill>
              </a:rPr>
              <a:t>Set of pods deployed together such as an application.</a:t>
            </a:r>
            <a:endParaRPr lang="en-US" sz="1600" dirty="0">
              <a:solidFill>
                <a:schemeClr val="bg1"/>
              </a:solidFill>
            </a:endParaRPr>
          </a:p>
        </p:txBody>
      </p:sp>
      <p:sp>
        <p:nvSpPr>
          <p:cNvPr id="44" name="TextBox 43"/>
          <p:cNvSpPr txBox="1"/>
          <p:nvPr/>
        </p:nvSpPr>
        <p:spPr>
          <a:xfrm>
            <a:off x="259580" y="1670774"/>
            <a:ext cx="3291339" cy="3097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lvl="1"/>
            <a:r>
              <a:rPr lang="en-US" sz="1400" dirty="0"/>
              <a:t>Declarative: Revising a </a:t>
            </a:r>
            <a:r>
              <a:rPr lang="en-US" sz="1400" dirty="0" smtClean="0"/>
              <a:t>deployment </a:t>
            </a:r>
            <a:r>
              <a:rPr lang="en-US" sz="1400" dirty="0"/>
              <a:t>creates a ReplicaSet describing the desired </a:t>
            </a:r>
            <a:r>
              <a:rPr lang="en-US" sz="1400" dirty="0" smtClean="0"/>
              <a:t>state</a:t>
            </a:r>
          </a:p>
          <a:p>
            <a:pPr lvl="1"/>
            <a:endParaRPr lang="en-US" sz="1400" dirty="0"/>
          </a:p>
          <a:p>
            <a:pPr lvl="1"/>
            <a:r>
              <a:rPr lang="en-US" sz="1400" dirty="0"/>
              <a:t>Rollout: Deployment controller changes the actual state to the desired state at a controlled </a:t>
            </a:r>
            <a:r>
              <a:rPr lang="en-US" sz="1400" dirty="0" smtClean="0"/>
              <a:t>rate</a:t>
            </a:r>
          </a:p>
          <a:p>
            <a:pPr lvl="1"/>
            <a:endParaRPr lang="en-US" sz="1400" dirty="0"/>
          </a:p>
          <a:p>
            <a:pPr lvl="1"/>
            <a:r>
              <a:rPr lang="en-US" sz="1400" dirty="0"/>
              <a:t>Rollback: Each </a:t>
            </a:r>
            <a:r>
              <a:rPr lang="en-US" sz="1400" dirty="0" smtClean="0"/>
              <a:t>deployment </a:t>
            </a:r>
            <a:r>
              <a:rPr lang="en-US" sz="1400" dirty="0"/>
              <a:t>revision can be rolled </a:t>
            </a:r>
            <a:r>
              <a:rPr lang="en-US" sz="1400" dirty="0" smtClean="0"/>
              <a:t>back</a:t>
            </a:r>
          </a:p>
          <a:p>
            <a:pPr lvl="1"/>
            <a:endParaRPr lang="en-US" sz="1400" dirty="0"/>
          </a:p>
          <a:p>
            <a:pPr lvl="1"/>
            <a:r>
              <a:rPr lang="en-US" sz="1400" dirty="0"/>
              <a:t>Scale and autoscale: A </a:t>
            </a:r>
            <a:r>
              <a:rPr lang="en-US" sz="1400" dirty="0" smtClean="0"/>
              <a:t>deployment </a:t>
            </a:r>
            <a:r>
              <a:rPr lang="en-US" sz="1400" dirty="0"/>
              <a:t>can be scaled</a:t>
            </a:r>
          </a:p>
          <a:p>
            <a:pPr defTabSz="309563" hangingPunct="0">
              <a:lnSpc>
                <a:spcPct val="120000"/>
              </a:lnSpc>
            </a:pPr>
            <a:r>
              <a:rPr lang="en-US" sz="1400" dirty="0" smtClean="0"/>
              <a:t>.</a:t>
            </a:r>
            <a:endParaRPr lang="en-US" sz="1400" dirty="0"/>
          </a:p>
        </p:txBody>
      </p:sp>
    </p:spTree>
    <p:extLst>
      <p:ext uri="{BB962C8B-B14F-4D97-AF65-F5344CB8AC3E}">
        <p14:creationId xmlns:p14="http://schemas.microsoft.com/office/powerpoint/2010/main" val="30362481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647" y="1429837"/>
            <a:ext cx="2155336" cy="3414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35448" y="2600890"/>
            <a:ext cx="2513123" cy="1072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hangingPunct="0">
              <a:lnSpc>
                <a:spcPct val="120000"/>
              </a:lnSpc>
            </a:pPr>
            <a:r>
              <a:rPr lang="en-US" sz="1400" dirty="0" smtClean="0"/>
              <a:t>Able to </a:t>
            </a:r>
            <a:r>
              <a:rPr lang="en-US" sz="1400" dirty="0"/>
              <a:t>scale the number of running pods in a replicaset based upon resource (or application custom) metrics.</a:t>
            </a:r>
          </a:p>
        </p:txBody>
      </p:sp>
      <p:pic>
        <p:nvPicPr>
          <p:cNvPr id="1028" name="Picture 4" descr="D:\data\dropbox\Dropbox\Library\Customers\RBC\ICP\AutoScal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2547" y="1509118"/>
            <a:ext cx="2934532" cy="32504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78209" y="844030"/>
            <a:ext cx="8499674" cy="338554"/>
          </a:xfrm>
          <a:prstGeom prst="rect">
            <a:avLst/>
          </a:prstGeom>
        </p:spPr>
        <p:txBody>
          <a:bodyPr wrap="square">
            <a:spAutoFit/>
          </a:bodyPr>
          <a:lstStyle/>
          <a:p>
            <a:pPr algn="ctr"/>
            <a:r>
              <a:rPr lang="en-US" sz="1600" dirty="0">
                <a:solidFill>
                  <a:schemeClr val="bg1"/>
                </a:solidFill>
              </a:rPr>
              <a:t>Horizontal Pod Auto-scaling (HPA) </a:t>
            </a:r>
          </a:p>
        </p:txBody>
      </p:sp>
    </p:spTree>
    <p:extLst>
      <p:ext uri="{BB962C8B-B14F-4D97-AF65-F5344CB8AC3E}">
        <p14:creationId xmlns:p14="http://schemas.microsoft.com/office/powerpoint/2010/main" val="3032850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Statefulsets</a:t>
            </a:r>
          </a:p>
        </p:txBody>
      </p:sp>
      <p:sp>
        <p:nvSpPr>
          <p:cNvPr id="6" name="TextBox 5"/>
          <p:cNvSpPr txBox="1"/>
          <p:nvPr/>
        </p:nvSpPr>
        <p:spPr>
          <a:xfrm>
            <a:off x="205383" y="822823"/>
            <a:ext cx="4625697" cy="924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t">
            <a:spAutoFit/>
          </a:bodyPr>
          <a:lstStyle/>
          <a:p>
            <a:pPr defTabSz="309563" hangingPunct="0">
              <a:lnSpc>
                <a:spcPct val="120000"/>
              </a:lnSpc>
            </a:pPr>
            <a:r>
              <a:rPr lang="en-US" sz="1600" dirty="0">
                <a:solidFill>
                  <a:schemeClr val="bg1"/>
                </a:solidFill>
              </a:rPr>
              <a:t>Similar to replicaset </a:t>
            </a:r>
            <a:r>
              <a:rPr lang="en-US" sz="1600" dirty="0" smtClean="0">
                <a:solidFill>
                  <a:schemeClr val="bg1"/>
                </a:solidFill>
              </a:rPr>
              <a:t> for </a:t>
            </a:r>
            <a:r>
              <a:rPr lang="en-US" sz="1600" dirty="0">
                <a:solidFill>
                  <a:schemeClr val="bg1"/>
                </a:solidFill>
              </a:rPr>
              <a:t>the purpose of scale or </a:t>
            </a:r>
            <a:r>
              <a:rPr lang="en-US" sz="1600" dirty="0" smtClean="0">
                <a:solidFill>
                  <a:schemeClr val="bg1"/>
                </a:solidFill>
              </a:rPr>
              <a:t>redundancy.  Statefulsets </a:t>
            </a:r>
            <a:r>
              <a:rPr lang="en-US" sz="1600" dirty="0">
                <a:solidFill>
                  <a:schemeClr val="bg1"/>
                </a:solidFill>
              </a:rPr>
              <a:t>run one-to-many instances of the desired pod.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662941"/>
            <a:ext cx="3223260" cy="4337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56950" y="2113462"/>
            <a:ext cx="4161234" cy="2395336"/>
          </a:xfrm>
          <a:prstGeom prst="rect">
            <a:avLst/>
          </a:prstGeom>
        </p:spPr>
        <p:txBody>
          <a:bodyPr wrap="square">
            <a:spAutoFit/>
          </a:bodyPr>
          <a:lstStyle/>
          <a:p>
            <a:pPr defTabSz="309563" hangingPunct="0">
              <a:lnSpc>
                <a:spcPct val="120000"/>
              </a:lnSpc>
            </a:pPr>
            <a:r>
              <a:rPr lang="en-US" sz="1400" dirty="0"/>
              <a:t>Unlike replicasets the are intended for applications requiring state.</a:t>
            </a:r>
          </a:p>
          <a:p>
            <a:pPr defTabSz="309563" hangingPunct="0">
              <a:lnSpc>
                <a:spcPct val="120000"/>
              </a:lnSpc>
            </a:pPr>
            <a:endParaRPr lang="en-US" sz="1400" dirty="0"/>
          </a:p>
          <a:p>
            <a:pPr defTabSz="309563" hangingPunct="0">
              <a:lnSpc>
                <a:spcPct val="120000"/>
              </a:lnSpc>
            </a:pPr>
            <a:r>
              <a:rPr lang="en-US" sz="1400" dirty="0"/>
              <a:t>Valuable for applications that require:</a:t>
            </a:r>
          </a:p>
          <a:p>
            <a:pPr marL="214313" indent="-214313" defTabSz="309563" hangingPunct="0">
              <a:lnSpc>
                <a:spcPct val="120000"/>
              </a:lnSpc>
              <a:buFont typeface="Arial" panose="020B0604020202020204" pitchFamily="34" charset="0"/>
              <a:buChar char="•"/>
            </a:pPr>
            <a:r>
              <a:rPr lang="en-US" sz="1400" dirty="0"/>
              <a:t>Stable, unique network identifiers</a:t>
            </a:r>
          </a:p>
          <a:p>
            <a:pPr marL="214313" indent="-214313" defTabSz="309563" hangingPunct="0">
              <a:lnSpc>
                <a:spcPct val="120000"/>
              </a:lnSpc>
              <a:buFont typeface="Arial" panose="020B0604020202020204" pitchFamily="34" charset="0"/>
              <a:buChar char="•"/>
            </a:pPr>
            <a:r>
              <a:rPr lang="en-US" sz="1400" dirty="0"/>
              <a:t>Stable persistent storage</a:t>
            </a:r>
          </a:p>
          <a:p>
            <a:pPr marL="214313" indent="-214313" defTabSz="309563" hangingPunct="0">
              <a:lnSpc>
                <a:spcPct val="120000"/>
              </a:lnSpc>
              <a:buFont typeface="Arial" panose="020B0604020202020204" pitchFamily="34" charset="0"/>
              <a:buChar char="•"/>
            </a:pPr>
            <a:r>
              <a:rPr lang="en-US" sz="1400" dirty="0"/>
              <a:t>Ordered graceful deployment and scaling</a:t>
            </a:r>
          </a:p>
          <a:p>
            <a:pPr marL="214313" indent="-214313" defTabSz="309563" hangingPunct="0">
              <a:lnSpc>
                <a:spcPct val="120000"/>
              </a:lnSpc>
              <a:buFont typeface="Arial" panose="020B0604020202020204" pitchFamily="34" charset="0"/>
              <a:buChar char="•"/>
            </a:pPr>
            <a:r>
              <a:rPr lang="en-US" sz="1400" dirty="0"/>
              <a:t>Ordered graceful deletion and termination</a:t>
            </a:r>
          </a:p>
          <a:p>
            <a:pPr marL="214313" indent="-214313" defTabSz="309563" hangingPunct="0">
              <a:lnSpc>
                <a:spcPct val="120000"/>
              </a:lnSpc>
              <a:buFont typeface="Arial" panose="020B0604020202020204" pitchFamily="34" charset="0"/>
              <a:buChar char="•"/>
            </a:pPr>
            <a:r>
              <a:rPr lang="en-US" sz="1400" dirty="0"/>
              <a:t>Ordered automated rolling updates</a:t>
            </a:r>
          </a:p>
        </p:txBody>
      </p:sp>
    </p:spTree>
    <p:extLst>
      <p:ext uri="{BB962C8B-B14F-4D97-AF65-F5344CB8AC3E}">
        <p14:creationId xmlns:p14="http://schemas.microsoft.com/office/powerpoint/2010/main" val="2322614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Persistence </a:t>
            </a:r>
            <a:r>
              <a:rPr lang="en-US" dirty="0" smtClean="0"/>
              <a:t>and storage</a:t>
            </a:r>
            <a:endParaRPr lang="en-US" dirty="0"/>
          </a:p>
        </p:txBody>
      </p:sp>
      <p:pic>
        <p:nvPicPr>
          <p:cNvPr id="2" name="Picture 1"/>
          <p:cNvPicPr>
            <a:picLocks noChangeAspect="1"/>
          </p:cNvPicPr>
          <p:nvPr/>
        </p:nvPicPr>
        <p:blipFill>
          <a:blip r:embed="rId3"/>
          <a:stretch>
            <a:fillRect/>
          </a:stretch>
        </p:blipFill>
        <p:spPr>
          <a:xfrm>
            <a:off x="4586024" y="1566667"/>
            <a:ext cx="3557009" cy="3325282"/>
          </a:xfrm>
          <a:prstGeom prst="rect">
            <a:avLst/>
          </a:prstGeom>
        </p:spPr>
      </p:pic>
      <p:sp>
        <p:nvSpPr>
          <p:cNvPr id="3" name="TextBox 2"/>
          <p:cNvSpPr txBox="1"/>
          <p:nvPr/>
        </p:nvSpPr>
        <p:spPr>
          <a:xfrm>
            <a:off x="285750" y="789658"/>
            <a:ext cx="8492133" cy="3339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lnSpc>
                <a:spcPct val="120000"/>
              </a:lnSpc>
            </a:pPr>
            <a:r>
              <a:rPr lang="en-US" sz="1600" dirty="0">
                <a:solidFill>
                  <a:schemeClr val="bg1"/>
                </a:solidFill>
              </a:rPr>
              <a:t>There are many types of persistent storage and many provider options. </a:t>
            </a:r>
            <a:endParaRPr lang="en-US" sz="1600" dirty="0">
              <a:solidFill>
                <a:schemeClr val="bg1"/>
              </a:solidFill>
              <a:sym typeface="HelvNeue Light for IBM"/>
            </a:endParaRPr>
          </a:p>
        </p:txBody>
      </p:sp>
      <p:sp>
        <p:nvSpPr>
          <p:cNvPr id="5" name="Rectangle 4"/>
          <p:cNvSpPr/>
          <p:nvPr/>
        </p:nvSpPr>
        <p:spPr>
          <a:xfrm>
            <a:off x="580430" y="1716909"/>
            <a:ext cx="2964656" cy="2677656"/>
          </a:xfrm>
          <a:prstGeom prst="rect">
            <a:avLst/>
          </a:prstGeom>
        </p:spPr>
        <p:txBody>
          <a:bodyPr wrap="square">
            <a:spAutoFit/>
          </a:bodyPr>
          <a:lstStyle/>
          <a:p>
            <a:r>
              <a:rPr lang="en-US" sz="1400" dirty="0"/>
              <a:t>Some pods must be able to persist data so that if Kubernetes restarts them on the same or another node data loss is avoided.  </a:t>
            </a:r>
          </a:p>
          <a:p>
            <a:endParaRPr lang="en-US" sz="1400" dirty="0"/>
          </a:p>
          <a:p>
            <a:r>
              <a:rPr lang="en-US" sz="1400" dirty="0"/>
              <a:t>Kubernetes </a:t>
            </a:r>
            <a:r>
              <a:rPr lang="en-US" sz="1400" dirty="0" smtClean="0"/>
              <a:t>re-attaches </a:t>
            </a:r>
            <a:r>
              <a:rPr lang="en-US" sz="1400" dirty="0"/>
              <a:t>the shared storage when the pod (re)starts.</a:t>
            </a:r>
          </a:p>
          <a:p>
            <a:endParaRPr lang="en-US" sz="1400" dirty="0"/>
          </a:p>
          <a:p>
            <a:r>
              <a:rPr lang="en-US" sz="1400" dirty="0"/>
              <a:t>Storage providers support different retention and recycling policies and the definitions of these are not universal.</a:t>
            </a:r>
          </a:p>
        </p:txBody>
      </p:sp>
    </p:spTree>
    <p:extLst>
      <p:ext uri="{BB962C8B-B14F-4D97-AF65-F5344CB8AC3E}">
        <p14:creationId xmlns:p14="http://schemas.microsoft.com/office/powerpoint/2010/main" val="34996613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Title 770"/>
          <p:cNvSpPr>
            <a:spLocks noGrp="1"/>
          </p:cNvSpPr>
          <p:nvPr>
            <p:ph type="title"/>
          </p:nvPr>
        </p:nvSpPr>
        <p:spPr>
          <a:xfrm>
            <a:off x="228600" y="201169"/>
            <a:ext cx="7433164" cy="507492"/>
          </a:xfrm>
        </p:spPr>
        <p:txBody>
          <a:bodyPr/>
          <a:lstStyle/>
          <a:p>
            <a:r>
              <a:rPr lang="en-US" dirty="0"/>
              <a:t>Kubernetes </a:t>
            </a:r>
            <a:r>
              <a:rPr lang="en-US" dirty="0" smtClean="0"/>
              <a:t>management architecture</a:t>
            </a:r>
            <a:endParaRPr lang="en-US" dirty="0"/>
          </a:p>
        </p:txBody>
      </p:sp>
      <p:sp>
        <p:nvSpPr>
          <p:cNvPr id="10" name="Rectangle 9"/>
          <p:cNvSpPr/>
          <p:nvPr/>
        </p:nvSpPr>
        <p:spPr>
          <a:xfrm>
            <a:off x="2541125" y="1232409"/>
            <a:ext cx="1363288" cy="2744910"/>
          </a:xfrm>
          <a:prstGeom prst="rect">
            <a:avLst/>
          </a:prstGeom>
          <a:solidFill>
            <a:schemeClr val="bg2">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r>
              <a:rPr lang="en-US" dirty="0" smtClean="0">
                <a:solidFill>
                  <a:schemeClr val="bg1"/>
                </a:solidFill>
              </a:rPr>
              <a:t>Master </a:t>
            </a:r>
            <a:r>
              <a:rPr lang="en-US" dirty="0" smtClean="0">
                <a:solidFill>
                  <a:schemeClr val="bg1"/>
                </a:solidFill>
              </a:rPr>
              <a:t>node</a:t>
            </a:r>
            <a:endParaRPr lang="en-US" dirty="0">
              <a:solidFill>
                <a:schemeClr val="bg1"/>
              </a:solidFill>
            </a:endParaRPr>
          </a:p>
        </p:txBody>
      </p:sp>
      <p:cxnSp>
        <p:nvCxnSpPr>
          <p:cNvPr id="11" name="Straight Arrow Connector 10"/>
          <p:cNvCxnSpPr>
            <a:stCxn id="6" idx="6"/>
            <a:endCxn id="10" idx="1"/>
          </p:cNvCxnSpPr>
          <p:nvPr/>
        </p:nvCxnSpPr>
        <p:spPr>
          <a:xfrm flipV="1">
            <a:off x="2125492" y="2604865"/>
            <a:ext cx="415633" cy="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177843" y="2151940"/>
            <a:ext cx="947650" cy="90585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r>
              <a:rPr lang="en-US" dirty="0">
                <a:solidFill>
                  <a:schemeClr val="tx1"/>
                </a:solidFill>
              </a:rPr>
              <a:t>API</a:t>
            </a:r>
          </a:p>
        </p:txBody>
      </p:sp>
      <p:sp>
        <p:nvSpPr>
          <p:cNvPr id="7" name="Oval 6"/>
          <p:cNvSpPr/>
          <p:nvPr/>
        </p:nvSpPr>
        <p:spPr>
          <a:xfrm>
            <a:off x="163692" y="1258805"/>
            <a:ext cx="947650" cy="90585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r>
              <a:rPr lang="en-US" dirty="0">
                <a:solidFill>
                  <a:schemeClr val="tx1"/>
                </a:solidFill>
              </a:rPr>
              <a:t>UI</a:t>
            </a:r>
          </a:p>
        </p:txBody>
      </p:sp>
      <p:sp>
        <p:nvSpPr>
          <p:cNvPr id="9" name="Oval 8"/>
          <p:cNvSpPr/>
          <p:nvPr/>
        </p:nvSpPr>
        <p:spPr>
          <a:xfrm>
            <a:off x="187536" y="3045075"/>
            <a:ext cx="947650" cy="905851"/>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r>
              <a:rPr lang="en-US" dirty="0">
                <a:solidFill>
                  <a:schemeClr val="tx1"/>
                </a:solidFill>
              </a:rPr>
              <a:t>CLI</a:t>
            </a:r>
          </a:p>
        </p:txBody>
      </p:sp>
      <p:cxnSp>
        <p:nvCxnSpPr>
          <p:cNvPr id="12" name="Straight Arrow Connector 11"/>
          <p:cNvCxnSpPr>
            <a:stCxn id="7" idx="5"/>
            <a:endCxn id="6" idx="1"/>
          </p:cNvCxnSpPr>
          <p:nvPr/>
        </p:nvCxnSpPr>
        <p:spPr>
          <a:xfrm>
            <a:off x="972562" y="2031996"/>
            <a:ext cx="344061" cy="25260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7"/>
            <a:endCxn id="6" idx="3"/>
          </p:cNvCxnSpPr>
          <p:nvPr/>
        </p:nvCxnSpPr>
        <p:spPr>
          <a:xfrm flipV="1">
            <a:off x="996407" y="2925131"/>
            <a:ext cx="320217" cy="252601"/>
          </a:xfrm>
          <a:prstGeom prst="straightConnector1">
            <a:avLst/>
          </a:prstGeom>
          <a:ln w="63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148310" y="1252917"/>
            <a:ext cx="1363288" cy="564079"/>
          </a:xfrm>
          <a:prstGeom prst="rect">
            <a:avLst/>
          </a:prstGeom>
          <a:solidFill>
            <a:schemeClr val="bg2">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r>
              <a:rPr lang="en-US" sz="1400" dirty="0">
                <a:solidFill>
                  <a:schemeClr val="bg1"/>
                </a:solidFill>
              </a:rPr>
              <a:t>Worker </a:t>
            </a:r>
            <a:r>
              <a:rPr lang="en-US" sz="1400" dirty="0" smtClean="0">
                <a:solidFill>
                  <a:schemeClr val="bg1"/>
                </a:solidFill>
              </a:rPr>
              <a:t>node </a:t>
            </a:r>
            <a:r>
              <a:rPr lang="en-US" sz="1400" dirty="0">
                <a:solidFill>
                  <a:schemeClr val="bg1"/>
                </a:solidFill>
              </a:rPr>
              <a:t>1</a:t>
            </a:r>
          </a:p>
        </p:txBody>
      </p:sp>
      <p:sp>
        <p:nvSpPr>
          <p:cNvPr id="15" name="Rectangle 14"/>
          <p:cNvSpPr/>
          <p:nvPr/>
        </p:nvSpPr>
        <p:spPr>
          <a:xfrm>
            <a:off x="5148310" y="1962700"/>
            <a:ext cx="1363288" cy="493155"/>
          </a:xfrm>
          <a:prstGeom prst="rect">
            <a:avLst/>
          </a:prstGeom>
          <a:solidFill>
            <a:schemeClr val="bg2">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r>
              <a:rPr lang="en-US" sz="1400" dirty="0">
                <a:solidFill>
                  <a:schemeClr val="bg1"/>
                </a:solidFill>
              </a:rPr>
              <a:t>Worker </a:t>
            </a:r>
            <a:r>
              <a:rPr lang="en-US" sz="1400" dirty="0" smtClean="0">
                <a:solidFill>
                  <a:schemeClr val="bg1"/>
                </a:solidFill>
              </a:rPr>
              <a:t>node </a:t>
            </a:r>
            <a:r>
              <a:rPr lang="en-US" sz="1400" dirty="0">
                <a:solidFill>
                  <a:schemeClr val="bg1"/>
                </a:solidFill>
              </a:rPr>
              <a:t>2</a:t>
            </a:r>
          </a:p>
        </p:txBody>
      </p:sp>
      <p:sp>
        <p:nvSpPr>
          <p:cNvPr id="16" name="Rectangle 15"/>
          <p:cNvSpPr/>
          <p:nvPr/>
        </p:nvSpPr>
        <p:spPr>
          <a:xfrm>
            <a:off x="5148310" y="2636892"/>
            <a:ext cx="1363288" cy="537919"/>
          </a:xfrm>
          <a:prstGeom prst="rect">
            <a:avLst/>
          </a:prstGeom>
          <a:solidFill>
            <a:schemeClr val="bg2">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r>
              <a:rPr lang="en-US" sz="1400" dirty="0">
                <a:solidFill>
                  <a:schemeClr val="bg1"/>
                </a:solidFill>
              </a:rPr>
              <a:t>Worker </a:t>
            </a:r>
            <a:r>
              <a:rPr lang="en-US" sz="1400" dirty="0" smtClean="0">
                <a:solidFill>
                  <a:schemeClr val="bg1"/>
                </a:solidFill>
              </a:rPr>
              <a:t>node </a:t>
            </a:r>
            <a:r>
              <a:rPr lang="en-US" sz="1400" dirty="0">
                <a:solidFill>
                  <a:schemeClr val="bg1"/>
                </a:solidFill>
              </a:rPr>
              <a:t>3</a:t>
            </a:r>
          </a:p>
        </p:txBody>
      </p:sp>
      <p:sp>
        <p:nvSpPr>
          <p:cNvPr id="17" name="Rectangle 16"/>
          <p:cNvSpPr/>
          <p:nvPr/>
        </p:nvSpPr>
        <p:spPr>
          <a:xfrm>
            <a:off x="5148310" y="3333252"/>
            <a:ext cx="1363288" cy="532568"/>
          </a:xfrm>
          <a:prstGeom prst="rect">
            <a:avLst/>
          </a:prstGeom>
          <a:solidFill>
            <a:schemeClr val="bg2">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r>
              <a:rPr lang="en-US" sz="1400" dirty="0" smtClean="0">
                <a:solidFill>
                  <a:schemeClr val="bg1"/>
                </a:solidFill>
              </a:rPr>
              <a:t>Worker node n</a:t>
            </a:r>
            <a:endParaRPr lang="en-US" sz="1400" dirty="0">
              <a:solidFill>
                <a:schemeClr val="bg1"/>
              </a:solidFill>
            </a:endParaRPr>
          </a:p>
        </p:txBody>
      </p:sp>
      <p:sp>
        <p:nvSpPr>
          <p:cNvPr id="18" name="Rectangle 17"/>
          <p:cNvSpPr/>
          <p:nvPr/>
        </p:nvSpPr>
        <p:spPr>
          <a:xfrm>
            <a:off x="7248901" y="1252916"/>
            <a:ext cx="1363288" cy="2869503"/>
          </a:xfrm>
          <a:prstGeom prst="rect">
            <a:avLst/>
          </a:prstGeom>
          <a:solidFill>
            <a:schemeClr val="bg2">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endParaRPr lang="en-US" dirty="0">
              <a:solidFill>
                <a:schemeClr val="tx1"/>
              </a:solidFill>
            </a:endParaRPr>
          </a:p>
        </p:txBody>
      </p:sp>
      <p:cxnSp>
        <p:nvCxnSpPr>
          <p:cNvPr id="19" name="Straight Arrow Connector 18"/>
          <p:cNvCxnSpPr>
            <a:endCxn id="30" idx="1"/>
          </p:cNvCxnSpPr>
          <p:nvPr/>
        </p:nvCxnSpPr>
        <p:spPr>
          <a:xfrm>
            <a:off x="3904414" y="1534956"/>
            <a:ext cx="1243897"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5" idx="1"/>
          </p:cNvCxnSpPr>
          <p:nvPr/>
        </p:nvCxnSpPr>
        <p:spPr>
          <a:xfrm flipV="1">
            <a:off x="3923807" y="2209278"/>
            <a:ext cx="1224503" cy="1822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6" idx="1"/>
          </p:cNvCxnSpPr>
          <p:nvPr/>
        </p:nvCxnSpPr>
        <p:spPr>
          <a:xfrm>
            <a:off x="3918266" y="2903429"/>
            <a:ext cx="1230044" cy="2423"/>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7" idx="1"/>
          </p:cNvCxnSpPr>
          <p:nvPr/>
        </p:nvCxnSpPr>
        <p:spPr>
          <a:xfrm>
            <a:off x="3912726" y="3587665"/>
            <a:ext cx="1235584" cy="1187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464319" y="3696594"/>
            <a:ext cx="1080655" cy="319329"/>
          </a:xfrm>
          <a:prstGeom prst="rect">
            <a:avLst/>
          </a:prstGeom>
          <a:noFill/>
          <a:ln>
            <a:noFill/>
          </a:ln>
        </p:spPr>
        <p:txBody>
          <a:bodyPr wrap="square" lIns="68591" tIns="34296" rIns="68591" bIns="34296" rtlCol="0">
            <a:spAutoFit/>
          </a:bodyPr>
          <a:lstStyle/>
          <a:p>
            <a:pPr hangingPunct="1"/>
            <a:r>
              <a:rPr lang="en-US" sz="1600" dirty="0">
                <a:solidFill>
                  <a:schemeClr val="bg1"/>
                </a:solidFill>
              </a:rPr>
              <a:t>Registry</a:t>
            </a:r>
          </a:p>
        </p:txBody>
      </p:sp>
      <p:sp>
        <p:nvSpPr>
          <p:cNvPr id="24" name="Cube 23"/>
          <p:cNvSpPr/>
          <p:nvPr/>
        </p:nvSpPr>
        <p:spPr>
          <a:xfrm>
            <a:off x="7661764" y="1534957"/>
            <a:ext cx="537558" cy="427743"/>
          </a:xfrm>
          <a:prstGeom prst="cub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endParaRPr lang="en-US" dirty="0">
              <a:solidFill>
                <a:schemeClr val="tx1"/>
              </a:solidFill>
            </a:endParaRPr>
          </a:p>
        </p:txBody>
      </p:sp>
      <p:sp>
        <p:nvSpPr>
          <p:cNvPr id="25" name="Cube 24"/>
          <p:cNvSpPr/>
          <p:nvPr/>
        </p:nvSpPr>
        <p:spPr>
          <a:xfrm>
            <a:off x="7664534" y="2281175"/>
            <a:ext cx="537558" cy="427743"/>
          </a:xfrm>
          <a:prstGeom prst="cube">
            <a:avLst/>
          </a:prstGeom>
          <a:solidFill>
            <a:schemeClr val="accent5">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endParaRPr lang="en-US" dirty="0">
              <a:solidFill>
                <a:schemeClr val="tx1"/>
              </a:solidFill>
            </a:endParaRPr>
          </a:p>
        </p:txBody>
      </p:sp>
      <p:sp>
        <p:nvSpPr>
          <p:cNvPr id="26" name="Cube 25"/>
          <p:cNvSpPr/>
          <p:nvPr/>
        </p:nvSpPr>
        <p:spPr>
          <a:xfrm>
            <a:off x="7661764" y="2990959"/>
            <a:ext cx="537558" cy="427743"/>
          </a:xfrm>
          <a:prstGeom prst="cube">
            <a:avLst/>
          </a:prstGeom>
          <a:solidFill>
            <a:schemeClr val="accent6">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91" tIns="34296" rIns="68591" bIns="34296" rtlCol="0" anchor="ctr"/>
          <a:lstStyle/>
          <a:p>
            <a:pPr algn="ctr" hangingPunct="1"/>
            <a:endParaRPr lang="en-US" dirty="0">
              <a:solidFill>
                <a:schemeClr val="tx1"/>
              </a:solidFill>
            </a:endParaRPr>
          </a:p>
        </p:txBody>
      </p:sp>
      <p:cxnSp>
        <p:nvCxnSpPr>
          <p:cNvPr id="27" name="Straight Connector 26"/>
          <p:cNvCxnSpPr>
            <a:stCxn id="30" idx="3"/>
          </p:cNvCxnSpPr>
          <p:nvPr/>
        </p:nvCxnSpPr>
        <p:spPr>
          <a:xfrm>
            <a:off x="6511596" y="1534956"/>
            <a:ext cx="737304" cy="10904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5" idx="3"/>
            <a:endCxn id="18" idx="1"/>
          </p:cNvCxnSpPr>
          <p:nvPr/>
        </p:nvCxnSpPr>
        <p:spPr>
          <a:xfrm>
            <a:off x="6511598" y="2209278"/>
            <a:ext cx="737303" cy="47839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6" idx="3"/>
            <a:endCxn id="18" idx="1"/>
          </p:cNvCxnSpPr>
          <p:nvPr/>
        </p:nvCxnSpPr>
        <p:spPr>
          <a:xfrm flipV="1">
            <a:off x="6511598" y="2687668"/>
            <a:ext cx="737303" cy="21818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6511596" y="2625372"/>
            <a:ext cx="737304" cy="97416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474623" y="3980399"/>
            <a:ext cx="2693081" cy="869481"/>
          </a:xfrm>
          <a:prstGeom prst="rect">
            <a:avLst/>
          </a:prstGeom>
          <a:noFill/>
          <a:ln>
            <a:noFill/>
          </a:ln>
        </p:spPr>
        <p:txBody>
          <a:bodyPr wrap="square" lIns="68591" tIns="34296" rIns="68591" bIns="34296" rtlCol="0">
            <a:spAutoFit/>
          </a:bodyPr>
          <a:lstStyle/>
          <a:p>
            <a:pPr marL="285750" indent="-285750">
              <a:buFont typeface="Arial" pitchFamily="34" charset="0"/>
              <a:buChar char="•"/>
            </a:pPr>
            <a:r>
              <a:rPr lang="en-US" sz="1300" dirty="0"/>
              <a:t>Etcd</a:t>
            </a:r>
          </a:p>
          <a:p>
            <a:pPr marL="285750" indent="-285750">
              <a:buFont typeface="Arial" pitchFamily="34" charset="0"/>
              <a:buChar char="•"/>
            </a:pPr>
            <a:r>
              <a:rPr lang="en-US" sz="1300" dirty="0"/>
              <a:t>API Server</a:t>
            </a:r>
          </a:p>
          <a:p>
            <a:pPr marL="285750" indent="-285750">
              <a:buFont typeface="Arial" pitchFamily="34" charset="0"/>
              <a:buChar char="•"/>
            </a:pPr>
            <a:r>
              <a:rPr lang="en-US" sz="1300" dirty="0"/>
              <a:t>Controller Manager Server</a:t>
            </a:r>
          </a:p>
          <a:p>
            <a:pPr marL="285750" indent="-285750">
              <a:buFont typeface="Arial" pitchFamily="34" charset="0"/>
              <a:buChar char="•"/>
            </a:pPr>
            <a:r>
              <a:rPr lang="en-US" sz="1300" dirty="0"/>
              <a:t>Scheduler</a:t>
            </a:r>
          </a:p>
        </p:txBody>
      </p:sp>
    </p:spTree>
    <p:extLst>
      <p:ext uri="{BB962C8B-B14F-4D97-AF65-F5344CB8AC3E}">
        <p14:creationId xmlns:p14="http://schemas.microsoft.com/office/powerpoint/2010/main" val="2631534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3170747" y="1218887"/>
            <a:ext cx="5916899" cy="3833174"/>
          </a:xfrm>
          <a:prstGeom prst="rect">
            <a:avLst/>
          </a:prstGeom>
          <a:solidFill>
            <a:schemeClr val="bg2"/>
          </a:solidFill>
          <a:ln w="12700" cap="flat" cmpd="sng" algn="ctr">
            <a:solidFill>
              <a:schemeClr val="tx1"/>
            </a:solidFill>
            <a:prstDash val="solid"/>
            <a:round/>
            <a:headEnd type="none" w="med" len="med"/>
            <a:tailEnd type="none" w="med" len="med"/>
          </a:ln>
          <a:effectLst/>
          <a:extLst/>
        </p:spPr>
        <p:txBody>
          <a:bodyPr vert="horz" wrap="none" lIns="68591" tIns="34296" rIns="68591" bIns="34296" numCol="1" rtlCol="0" anchor="t" anchorCtr="0" compatLnSpc="1">
            <a:prstTxWarp prst="textNoShape">
              <a:avLst/>
            </a:prstTxWarp>
          </a:bodyPr>
          <a:lstStyle/>
          <a:p>
            <a:pPr defTabSz="460849" fontAlgn="base">
              <a:spcBef>
                <a:spcPct val="0"/>
              </a:spcBef>
              <a:spcAft>
                <a:spcPct val="0"/>
              </a:spcAft>
            </a:pPr>
            <a:r>
              <a:rPr lang="en-US" sz="1200" dirty="0">
                <a:latin typeface="Arial" panose="020B0604020202020204" pitchFamily="34" charset="0"/>
              </a:rPr>
              <a:t>Kubernetes </a:t>
            </a:r>
            <a:br>
              <a:rPr lang="en-US" sz="1200" dirty="0">
                <a:latin typeface="Arial" panose="020B0604020202020204" pitchFamily="34" charset="0"/>
              </a:rPr>
            </a:br>
            <a:r>
              <a:rPr lang="en-US" sz="1200" dirty="0">
                <a:latin typeface="Arial" panose="020B0604020202020204" pitchFamily="34" charset="0"/>
              </a:rPr>
              <a:t>cluster</a:t>
            </a:r>
          </a:p>
        </p:txBody>
      </p:sp>
      <p:sp>
        <p:nvSpPr>
          <p:cNvPr id="161" name="Rectangle 160"/>
          <p:cNvSpPr/>
          <p:nvPr/>
        </p:nvSpPr>
        <p:spPr bwMode="auto">
          <a:xfrm>
            <a:off x="5736907" y="3299063"/>
            <a:ext cx="3256589" cy="1684666"/>
          </a:xfrm>
          <a:prstGeom prst="rect">
            <a:avLst/>
          </a:prstGeom>
          <a:solidFill>
            <a:schemeClr val="bg2">
              <a:lumMod val="95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900" dirty="0">
                <a:latin typeface="Arial" panose="020B0604020202020204" pitchFamily="34" charset="0"/>
              </a:rPr>
              <a:t>Worker node</a:t>
            </a:r>
          </a:p>
        </p:txBody>
      </p:sp>
      <p:sp>
        <p:nvSpPr>
          <p:cNvPr id="162" name="Rounded Rectangle 161"/>
          <p:cNvSpPr/>
          <p:nvPr/>
        </p:nvSpPr>
        <p:spPr bwMode="auto">
          <a:xfrm>
            <a:off x="7617770" y="3351011"/>
            <a:ext cx="570929" cy="181816"/>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800" dirty="0">
                <a:latin typeface="Arial" panose="020B0604020202020204" pitchFamily="34" charset="0"/>
              </a:rPr>
              <a:t>kube-proxy</a:t>
            </a:r>
          </a:p>
        </p:txBody>
      </p:sp>
      <p:sp>
        <p:nvSpPr>
          <p:cNvPr id="163" name="Rectangle 162"/>
          <p:cNvSpPr/>
          <p:nvPr/>
        </p:nvSpPr>
        <p:spPr bwMode="auto">
          <a:xfrm>
            <a:off x="5893822" y="3810580"/>
            <a:ext cx="2991042" cy="968980"/>
          </a:xfrm>
          <a:prstGeom prst="rect">
            <a:avLst/>
          </a:prstGeom>
          <a:solidFill>
            <a:schemeClr val="bg2">
              <a:lumMod val="85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r" defTabSz="460849" fontAlgn="base">
              <a:spcBef>
                <a:spcPct val="0"/>
              </a:spcBef>
              <a:spcAft>
                <a:spcPct val="0"/>
              </a:spcAft>
            </a:pPr>
            <a:r>
              <a:rPr lang="en-US" sz="900" dirty="0">
                <a:latin typeface="Arial" panose="020B0604020202020204" pitchFamily="34" charset="0"/>
              </a:rPr>
              <a:t>docker</a:t>
            </a:r>
          </a:p>
        </p:txBody>
      </p:sp>
      <p:sp>
        <p:nvSpPr>
          <p:cNvPr id="164" name="Rectangle 163"/>
          <p:cNvSpPr/>
          <p:nvPr/>
        </p:nvSpPr>
        <p:spPr bwMode="auto">
          <a:xfrm>
            <a:off x="6036254" y="3540456"/>
            <a:ext cx="651800" cy="171426"/>
          </a:xfrm>
          <a:prstGeom prst="rect">
            <a:avLst/>
          </a:prstGeom>
          <a:solidFill>
            <a:schemeClr val="bg2"/>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solidFill>
                  <a:schemeClr val="bg1"/>
                </a:solidFill>
                <a:latin typeface="Arial" panose="020B0604020202020204" pitchFamily="34" charset="0"/>
              </a:rPr>
              <a:t>kubelet</a:t>
            </a:r>
          </a:p>
        </p:txBody>
      </p:sp>
      <p:grpSp>
        <p:nvGrpSpPr>
          <p:cNvPr id="172" name="Group 171"/>
          <p:cNvGrpSpPr/>
          <p:nvPr/>
        </p:nvGrpSpPr>
        <p:grpSpPr>
          <a:xfrm>
            <a:off x="6954808" y="4029293"/>
            <a:ext cx="756221" cy="530803"/>
            <a:chOff x="9270663" y="3119231"/>
            <a:chExt cx="1008032" cy="707737"/>
          </a:xfrm>
        </p:grpSpPr>
        <p:sp>
          <p:nvSpPr>
            <p:cNvPr id="188" name="Rounded Rectangle 187"/>
            <p:cNvSpPr/>
            <p:nvPr/>
          </p:nvSpPr>
          <p:spPr bwMode="auto">
            <a:xfrm>
              <a:off x="9270663" y="3119231"/>
              <a:ext cx="1008032" cy="707737"/>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189" name="Rectangle 188"/>
            <p:cNvSpPr/>
            <p:nvPr/>
          </p:nvSpPr>
          <p:spPr bwMode="auto">
            <a:xfrm>
              <a:off x="9350714" y="3431078"/>
              <a:ext cx="868845" cy="228567"/>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container</a:t>
              </a:r>
            </a:p>
          </p:txBody>
        </p:sp>
      </p:grpSp>
      <p:grpSp>
        <p:nvGrpSpPr>
          <p:cNvPr id="173" name="Group 172"/>
          <p:cNvGrpSpPr/>
          <p:nvPr/>
        </p:nvGrpSpPr>
        <p:grpSpPr>
          <a:xfrm>
            <a:off x="7017575" y="4091253"/>
            <a:ext cx="756221" cy="530803"/>
            <a:chOff x="9270663" y="3119231"/>
            <a:chExt cx="1008032" cy="707737"/>
          </a:xfrm>
        </p:grpSpPr>
        <p:sp>
          <p:nvSpPr>
            <p:cNvPr id="186" name="Rounded Rectangle 185"/>
            <p:cNvSpPr/>
            <p:nvPr/>
          </p:nvSpPr>
          <p:spPr bwMode="auto">
            <a:xfrm>
              <a:off x="9270663" y="3119231"/>
              <a:ext cx="1008032" cy="707737"/>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187" name="Rectangle 186"/>
            <p:cNvSpPr/>
            <p:nvPr/>
          </p:nvSpPr>
          <p:spPr bwMode="auto">
            <a:xfrm>
              <a:off x="9350714" y="3431078"/>
              <a:ext cx="868845" cy="228567"/>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container</a:t>
              </a:r>
            </a:p>
          </p:txBody>
        </p:sp>
      </p:grpSp>
      <p:sp>
        <p:nvSpPr>
          <p:cNvPr id="184" name="Rounded Rectangle 183"/>
          <p:cNvSpPr/>
          <p:nvPr/>
        </p:nvSpPr>
        <p:spPr bwMode="auto">
          <a:xfrm>
            <a:off x="7074305" y="4158939"/>
            <a:ext cx="756221" cy="530803"/>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185" name="Rectangle 184"/>
          <p:cNvSpPr/>
          <p:nvPr/>
        </p:nvSpPr>
        <p:spPr bwMode="auto">
          <a:xfrm>
            <a:off x="7134359" y="4392824"/>
            <a:ext cx="651804" cy="171425"/>
          </a:xfrm>
          <a:prstGeom prst="rect">
            <a:avLst/>
          </a:prstGeom>
          <a:solidFill>
            <a:schemeClr val="tx2">
              <a:lumMod val="90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container</a:t>
            </a:r>
          </a:p>
        </p:txBody>
      </p:sp>
      <p:sp>
        <p:nvSpPr>
          <p:cNvPr id="182" name="Rounded Rectangle 181"/>
          <p:cNvSpPr/>
          <p:nvPr/>
        </p:nvSpPr>
        <p:spPr bwMode="auto">
          <a:xfrm>
            <a:off x="6060923" y="4029293"/>
            <a:ext cx="756221" cy="530803"/>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183" name="Rectangle 182"/>
          <p:cNvSpPr/>
          <p:nvPr/>
        </p:nvSpPr>
        <p:spPr bwMode="auto">
          <a:xfrm>
            <a:off x="6120977" y="4263178"/>
            <a:ext cx="651804" cy="171425"/>
          </a:xfrm>
          <a:prstGeom prst="rect">
            <a:avLst/>
          </a:prstGeom>
          <a:solidFill>
            <a:schemeClr val="bg2">
              <a:lumMod val="85000"/>
            </a:schemeClr>
          </a:solidFill>
          <a:ln w="12700" cap="flat" cmpd="sng" algn="ctr">
            <a:solidFill>
              <a:schemeClr val="bg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460849"/>
            <a:r>
              <a:rPr lang="en-US" sz="900" dirty="0"/>
              <a:t>cAdvisor</a:t>
            </a:r>
            <a:endParaRPr lang="en-US" sz="900" dirty="0">
              <a:latin typeface="Arial" panose="020B0604020202020204" pitchFamily="34" charset="0"/>
            </a:endParaRPr>
          </a:p>
        </p:txBody>
      </p:sp>
      <p:grpSp>
        <p:nvGrpSpPr>
          <p:cNvPr id="176" name="Group 175"/>
          <p:cNvGrpSpPr/>
          <p:nvPr/>
        </p:nvGrpSpPr>
        <p:grpSpPr>
          <a:xfrm>
            <a:off x="7874075" y="4029291"/>
            <a:ext cx="756221" cy="530803"/>
            <a:chOff x="9270663" y="3119231"/>
            <a:chExt cx="1008032" cy="707737"/>
          </a:xfrm>
        </p:grpSpPr>
        <p:sp>
          <p:nvSpPr>
            <p:cNvPr id="180" name="Rounded Rectangle 179"/>
            <p:cNvSpPr/>
            <p:nvPr/>
          </p:nvSpPr>
          <p:spPr bwMode="auto">
            <a:xfrm>
              <a:off x="9270663" y="3119231"/>
              <a:ext cx="1008032" cy="707737"/>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181" name="Rectangle 180"/>
            <p:cNvSpPr/>
            <p:nvPr/>
          </p:nvSpPr>
          <p:spPr bwMode="auto">
            <a:xfrm>
              <a:off x="9350714" y="3431078"/>
              <a:ext cx="868845" cy="228567"/>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container</a:t>
              </a:r>
            </a:p>
          </p:txBody>
        </p:sp>
      </p:grpSp>
      <p:sp>
        <p:nvSpPr>
          <p:cNvPr id="178" name="Rounded Rectangle 177"/>
          <p:cNvSpPr/>
          <p:nvPr/>
        </p:nvSpPr>
        <p:spPr bwMode="auto">
          <a:xfrm>
            <a:off x="7936841" y="4091251"/>
            <a:ext cx="756221" cy="530803"/>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179" name="Rectangle 178"/>
          <p:cNvSpPr/>
          <p:nvPr/>
        </p:nvSpPr>
        <p:spPr bwMode="auto">
          <a:xfrm>
            <a:off x="7996895" y="4325136"/>
            <a:ext cx="651804" cy="171425"/>
          </a:xfrm>
          <a:prstGeom prst="rect">
            <a:avLst/>
          </a:prstGeom>
          <a:solidFill>
            <a:schemeClr val="tx2">
              <a:lumMod val="90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container</a:t>
            </a:r>
          </a:p>
        </p:txBody>
      </p:sp>
      <p:cxnSp>
        <p:nvCxnSpPr>
          <p:cNvPr id="166" name="Curved Connector 165"/>
          <p:cNvCxnSpPr>
            <a:stCxn id="164" idx="3"/>
            <a:endCxn id="182" idx="0"/>
          </p:cNvCxnSpPr>
          <p:nvPr/>
        </p:nvCxnSpPr>
        <p:spPr bwMode="auto">
          <a:xfrm flipH="1">
            <a:off x="6439034" y="3626169"/>
            <a:ext cx="249021" cy="403124"/>
          </a:xfrm>
          <a:prstGeom prst="curvedConnector4">
            <a:avLst>
              <a:gd name="adj1" fmla="val -68867"/>
              <a:gd name="adj2" fmla="val 6063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67" name="Curved Connector 166"/>
          <p:cNvCxnSpPr>
            <a:stCxn id="164" idx="3"/>
            <a:endCxn id="188" idx="0"/>
          </p:cNvCxnSpPr>
          <p:nvPr/>
        </p:nvCxnSpPr>
        <p:spPr bwMode="auto">
          <a:xfrm>
            <a:off x="6688055" y="3626169"/>
            <a:ext cx="644864" cy="403124"/>
          </a:xfrm>
          <a:prstGeom prst="curvedConnector2">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68" name="Curved Connector 167"/>
          <p:cNvCxnSpPr>
            <a:stCxn id="164" idx="3"/>
            <a:endCxn id="180" idx="0"/>
          </p:cNvCxnSpPr>
          <p:nvPr/>
        </p:nvCxnSpPr>
        <p:spPr bwMode="auto">
          <a:xfrm>
            <a:off x="6688055" y="3626169"/>
            <a:ext cx="1564130" cy="403122"/>
          </a:xfrm>
          <a:prstGeom prst="curvedConnector2">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69" name="Straight Arrow Connector 168"/>
          <p:cNvCxnSpPr>
            <a:stCxn id="162" idx="2"/>
            <a:endCxn id="188" idx="0"/>
          </p:cNvCxnSpPr>
          <p:nvPr/>
        </p:nvCxnSpPr>
        <p:spPr bwMode="auto">
          <a:xfrm flipH="1">
            <a:off x="7332919" y="3532827"/>
            <a:ext cx="570315" cy="496467"/>
          </a:xfrm>
          <a:prstGeom prst="straightConnector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70" name="Straight Arrow Connector 169"/>
          <p:cNvCxnSpPr>
            <a:stCxn id="162" idx="2"/>
            <a:endCxn id="180" idx="0"/>
          </p:cNvCxnSpPr>
          <p:nvPr/>
        </p:nvCxnSpPr>
        <p:spPr bwMode="auto">
          <a:xfrm>
            <a:off x="7903234" y="3532827"/>
            <a:ext cx="348951" cy="496465"/>
          </a:xfrm>
          <a:prstGeom prst="straightConnector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71" name="Curved Connector 170"/>
          <p:cNvCxnSpPr>
            <a:stCxn id="164" idx="2"/>
            <a:endCxn id="183" idx="0"/>
          </p:cNvCxnSpPr>
          <p:nvPr/>
        </p:nvCxnSpPr>
        <p:spPr bwMode="auto">
          <a:xfrm rot="16200000" flipH="1">
            <a:off x="6128869" y="3945169"/>
            <a:ext cx="551296" cy="84724"/>
          </a:xfrm>
          <a:prstGeom prst="curvedConnector3">
            <a:avLst>
              <a:gd name="adj1" fmla="val 50000"/>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95" name="Straight Arrow Connector 194"/>
          <p:cNvCxnSpPr>
            <a:stCxn id="162" idx="2"/>
            <a:endCxn id="182" idx="0"/>
          </p:cNvCxnSpPr>
          <p:nvPr/>
        </p:nvCxnSpPr>
        <p:spPr bwMode="auto">
          <a:xfrm flipH="1">
            <a:off x="6439034" y="3532827"/>
            <a:ext cx="1464201" cy="496467"/>
          </a:xfrm>
          <a:prstGeom prst="straightConnector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8" name="Straight Arrow Connector 17"/>
          <p:cNvCxnSpPr>
            <a:endCxn id="22" idx="2"/>
          </p:cNvCxnSpPr>
          <p:nvPr/>
        </p:nvCxnSpPr>
        <p:spPr bwMode="auto">
          <a:xfrm flipH="1" flipV="1">
            <a:off x="7742101" y="1301984"/>
            <a:ext cx="131974" cy="1992897"/>
          </a:xfrm>
          <a:prstGeom prst="straightConnector1">
            <a:avLst/>
          </a:prstGeom>
          <a:solidFill>
            <a:srgbClr val="FDFDFD"/>
          </a:solidFill>
          <a:ln w="12700"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12" name="Content Placeholder 11"/>
          <p:cNvSpPr>
            <a:spLocks noGrp="1"/>
          </p:cNvSpPr>
          <p:nvPr>
            <p:ph sz="quarter" idx="4294967295"/>
          </p:nvPr>
        </p:nvSpPr>
        <p:spPr>
          <a:xfrm>
            <a:off x="243840" y="678891"/>
            <a:ext cx="2876550" cy="4048125"/>
          </a:xfrm>
        </p:spPr>
        <p:txBody>
          <a:bodyPr/>
          <a:lstStyle/>
          <a:p>
            <a:r>
              <a:rPr lang="en-US" sz="1600" dirty="0"/>
              <a:t>Master node</a:t>
            </a:r>
          </a:p>
          <a:p>
            <a:pPr lvl="1"/>
            <a:r>
              <a:rPr lang="en-US" sz="1300" dirty="0"/>
              <a:t>Node that manages the cluster</a:t>
            </a:r>
          </a:p>
          <a:p>
            <a:pPr lvl="1"/>
            <a:r>
              <a:rPr lang="en-US" sz="1300" dirty="0"/>
              <a:t>Scheduling, replication &amp; control</a:t>
            </a:r>
          </a:p>
          <a:p>
            <a:pPr lvl="1"/>
            <a:r>
              <a:rPr lang="en-US" sz="1300" dirty="0"/>
              <a:t>Multiple nodes for HA</a:t>
            </a:r>
          </a:p>
          <a:p>
            <a:r>
              <a:rPr lang="en-US" sz="1600" dirty="0" smtClean="0"/>
              <a:t>Worker </a:t>
            </a:r>
            <a:r>
              <a:rPr lang="en-US" sz="1600" dirty="0"/>
              <a:t>nodes</a:t>
            </a:r>
          </a:p>
          <a:p>
            <a:pPr lvl="1"/>
            <a:r>
              <a:rPr lang="en-US" sz="1300" dirty="0"/>
              <a:t>Node where pods are run</a:t>
            </a:r>
          </a:p>
          <a:p>
            <a:pPr lvl="1"/>
            <a:r>
              <a:rPr lang="en-US" sz="1300" dirty="0"/>
              <a:t>Docker engine</a:t>
            </a:r>
          </a:p>
          <a:p>
            <a:pPr lvl="1"/>
            <a:r>
              <a:rPr lang="en-US" sz="1300" dirty="0">
                <a:latin typeface="Courier New" pitchFamily="49" charset="0"/>
                <a:cs typeface="Courier New" pitchFamily="49" charset="0"/>
              </a:rPr>
              <a:t>kubelet</a:t>
            </a:r>
            <a:r>
              <a:rPr lang="en-US" sz="1300" dirty="0"/>
              <a:t> agent accepts &amp; executes commands from the master to manage pods</a:t>
            </a:r>
          </a:p>
          <a:p>
            <a:pPr lvl="1"/>
            <a:r>
              <a:rPr lang="en-US" sz="1300" dirty="0">
                <a:latin typeface="Courier New" pitchFamily="49" charset="0"/>
                <a:cs typeface="Courier New" pitchFamily="49" charset="0"/>
                <a:sym typeface="Helvetica Light"/>
              </a:rPr>
              <a:t>cAdvisor</a:t>
            </a:r>
            <a:r>
              <a:rPr lang="en-US" sz="1300" dirty="0">
                <a:sym typeface="Helvetica Light"/>
              </a:rPr>
              <a:t> </a:t>
            </a:r>
            <a:r>
              <a:rPr lang="en-US" sz="1300" dirty="0" smtClean="0">
                <a:sym typeface="Helvetica Light"/>
              </a:rPr>
              <a:t> (Container Advisor) </a:t>
            </a:r>
            <a:r>
              <a:rPr lang="en-US" sz="1300" dirty="0">
                <a:sym typeface="Helvetica Light"/>
              </a:rPr>
              <a:t>provides resource usage and performance statistics</a:t>
            </a:r>
          </a:p>
          <a:p>
            <a:pPr lvl="1"/>
            <a:r>
              <a:rPr lang="en-US" sz="1300" dirty="0">
                <a:latin typeface="Courier New" pitchFamily="49" charset="0"/>
                <a:cs typeface="Courier New" pitchFamily="49" charset="0"/>
              </a:rPr>
              <a:t>kube-proxy</a:t>
            </a:r>
            <a:r>
              <a:rPr lang="en-US" sz="1300" dirty="0"/>
              <a:t> </a:t>
            </a:r>
            <a:r>
              <a:rPr lang="en-US" sz="1300" dirty="0" smtClean="0"/>
              <a:t> </a:t>
            </a:r>
            <a:r>
              <a:rPr lang="en-US" sz="1300" dirty="0"/>
              <a:t>routes inbound or ingress traffic</a:t>
            </a:r>
          </a:p>
        </p:txBody>
      </p:sp>
      <p:sp>
        <p:nvSpPr>
          <p:cNvPr id="11" name="Title 10"/>
          <p:cNvSpPr>
            <a:spLocks noGrp="1"/>
          </p:cNvSpPr>
          <p:nvPr>
            <p:ph type="title" idx="4294967295"/>
          </p:nvPr>
        </p:nvSpPr>
        <p:spPr>
          <a:xfrm>
            <a:off x="130521" y="116195"/>
            <a:ext cx="6283234" cy="381000"/>
          </a:xfrm>
        </p:spPr>
        <p:txBody>
          <a:bodyPr/>
          <a:lstStyle/>
          <a:p>
            <a:r>
              <a:rPr lang="en-US" dirty="0"/>
              <a:t>Kubernetes </a:t>
            </a:r>
            <a:r>
              <a:rPr lang="en-US" dirty="0" smtClean="0"/>
              <a:t>cluster architecture</a:t>
            </a:r>
            <a:endParaRPr lang="en-US" dirty="0"/>
          </a:p>
        </p:txBody>
      </p:sp>
      <p:sp>
        <p:nvSpPr>
          <p:cNvPr id="72" name="Rectangle 71"/>
          <p:cNvSpPr/>
          <p:nvPr/>
        </p:nvSpPr>
        <p:spPr bwMode="auto">
          <a:xfrm>
            <a:off x="3272138" y="2406583"/>
            <a:ext cx="2310271" cy="1856593"/>
          </a:xfrm>
          <a:prstGeom prst="rect">
            <a:avLst/>
          </a:prstGeom>
          <a:solidFill>
            <a:schemeClr val="bg2">
              <a:lumMod val="95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900" dirty="0">
                <a:latin typeface="Arial" panose="020B0604020202020204" pitchFamily="34" charset="0"/>
              </a:rPr>
              <a:t>Master node</a:t>
            </a:r>
          </a:p>
        </p:txBody>
      </p:sp>
      <p:sp>
        <p:nvSpPr>
          <p:cNvPr id="73" name="Rectangle 72"/>
          <p:cNvSpPr/>
          <p:nvPr/>
        </p:nvSpPr>
        <p:spPr bwMode="auto">
          <a:xfrm>
            <a:off x="3388014" y="2796929"/>
            <a:ext cx="1979542" cy="658989"/>
          </a:xfrm>
          <a:prstGeom prst="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900" dirty="0">
                <a:latin typeface="Arial" panose="020B0604020202020204" pitchFamily="34" charset="0"/>
              </a:rPr>
              <a:t>APIs</a:t>
            </a:r>
          </a:p>
        </p:txBody>
      </p:sp>
      <p:sp>
        <p:nvSpPr>
          <p:cNvPr id="74" name="Rounded Rectangle 73"/>
          <p:cNvSpPr/>
          <p:nvPr/>
        </p:nvSpPr>
        <p:spPr bwMode="auto">
          <a:xfrm>
            <a:off x="3583554" y="3027728"/>
            <a:ext cx="709739" cy="267153"/>
          </a:xfrm>
          <a:prstGeom prst="roundRect">
            <a:avLst/>
          </a:prstGeom>
          <a:solidFill>
            <a:schemeClr val="accent3">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scheduling</a:t>
            </a:r>
          </a:p>
          <a:p>
            <a:pPr algn="ctr" defTabSz="460849" fontAlgn="base">
              <a:spcBef>
                <a:spcPct val="0"/>
              </a:spcBef>
              <a:spcAft>
                <a:spcPct val="0"/>
              </a:spcAft>
            </a:pPr>
            <a:r>
              <a:rPr lang="en-US" sz="900" dirty="0"/>
              <a:t>actuator</a:t>
            </a:r>
            <a:endParaRPr lang="en-US" sz="900" dirty="0">
              <a:latin typeface="Arial" panose="020B0604020202020204" pitchFamily="34" charset="0"/>
            </a:endParaRPr>
          </a:p>
        </p:txBody>
      </p:sp>
      <p:sp>
        <p:nvSpPr>
          <p:cNvPr id="75" name="Rounded Rectangle 74"/>
          <p:cNvSpPr/>
          <p:nvPr/>
        </p:nvSpPr>
        <p:spPr bwMode="auto">
          <a:xfrm>
            <a:off x="4426067" y="3027728"/>
            <a:ext cx="709739" cy="267153"/>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t>REST</a:t>
            </a:r>
            <a:endParaRPr lang="en-US" sz="900" dirty="0">
              <a:latin typeface="Arial" panose="020B0604020202020204" pitchFamily="34" charset="0"/>
            </a:endParaRPr>
          </a:p>
        </p:txBody>
      </p:sp>
      <p:sp>
        <p:nvSpPr>
          <p:cNvPr id="76" name="Rounded Rectangle 75"/>
          <p:cNvSpPr/>
          <p:nvPr/>
        </p:nvSpPr>
        <p:spPr bwMode="auto">
          <a:xfrm>
            <a:off x="4426067" y="2663353"/>
            <a:ext cx="709739" cy="267153"/>
          </a:xfrm>
          <a:prstGeom prst="roundRect">
            <a:avLst/>
          </a:prstGeom>
          <a:solidFill>
            <a:schemeClr val="accent3">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800" dirty="0"/>
              <a:t>authentication</a:t>
            </a:r>
            <a:br>
              <a:rPr lang="en-US" sz="800" dirty="0"/>
            </a:br>
            <a:r>
              <a:rPr lang="en-US" sz="800" dirty="0"/>
              <a:t>authorization</a:t>
            </a:r>
          </a:p>
        </p:txBody>
      </p:sp>
      <p:sp>
        <p:nvSpPr>
          <p:cNvPr id="77" name="Rounded Rectangle 76"/>
          <p:cNvSpPr/>
          <p:nvPr/>
        </p:nvSpPr>
        <p:spPr bwMode="auto">
          <a:xfrm>
            <a:off x="3583554" y="3597679"/>
            <a:ext cx="709739" cy="267153"/>
          </a:xfrm>
          <a:prstGeom prst="roundRect">
            <a:avLst/>
          </a:prstGeom>
          <a:solidFill>
            <a:schemeClr val="accent3">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controller</a:t>
            </a:r>
            <a:br>
              <a:rPr lang="en-US" sz="900" dirty="0">
                <a:latin typeface="Arial" panose="020B0604020202020204" pitchFamily="34" charset="0"/>
              </a:rPr>
            </a:br>
            <a:r>
              <a:rPr lang="en-US" sz="900" dirty="0">
                <a:latin typeface="Arial" panose="020B0604020202020204" pitchFamily="34" charset="0"/>
              </a:rPr>
              <a:t>manager</a:t>
            </a:r>
          </a:p>
        </p:txBody>
      </p:sp>
      <p:sp>
        <p:nvSpPr>
          <p:cNvPr id="78" name="Rectangle 77"/>
          <p:cNvSpPr/>
          <p:nvPr/>
        </p:nvSpPr>
        <p:spPr bwMode="auto">
          <a:xfrm>
            <a:off x="4426067" y="3616956"/>
            <a:ext cx="941489" cy="477915"/>
          </a:xfrm>
          <a:prstGeom prst="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800" dirty="0">
                <a:latin typeface="Arial" panose="020B0604020202020204" pitchFamily="34" charset="0"/>
              </a:rPr>
              <a:t>Distributed</a:t>
            </a:r>
            <a:br>
              <a:rPr lang="en-US" sz="800" dirty="0">
                <a:latin typeface="Arial" panose="020B0604020202020204" pitchFamily="34" charset="0"/>
              </a:rPr>
            </a:br>
            <a:r>
              <a:rPr lang="en-US" sz="800" dirty="0">
                <a:latin typeface="Arial" panose="020B0604020202020204" pitchFamily="34" charset="0"/>
              </a:rPr>
              <a:t>watchable</a:t>
            </a:r>
            <a:br>
              <a:rPr lang="en-US" sz="800" dirty="0">
                <a:latin typeface="Arial" panose="020B0604020202020204" pitchFamily="34" charset="0"/>
              </a:rPr>
            </a:br>
            <a:r>
              <a:rPr lang="en-US" sz="800" dirty="0">
                <a:latin typeface="Arial" panose="020B0604020202020204" pitchFamily="34" charset="0"/>
              </a:rPr>
              <a:t>storage</a:t>
            </a:r>
            <a:br>
              <a:rPr lang="en-US" sz="800" dirty="0">
                <a:latin typeface="Arial" panose="020B0604020202020204" pitchFamily="34" charset="0"/>
              </a:rPr>
            </a:br>
            <a:r>
              <a:rPr lang="en-US" sz="800" dirty="0">
                <a:latin typeface="Arial" panose="020B0604020202020204" pitchFamily="34" charset="0"/>
              </a:rPr>
              <a:t>(etcd)</a:t>
            </a:r>
          </a:p>
        </p:txBody>
      </p:sp>
      <p:cxnSp>
        <p:nvCxnSpPr>
          <p:cNvPr id="79" name="Straight Arrow Connector 78"/>
          <p:cNvCxnSpPr/>
          <p:nvPr/>
        </p:nvCxnSpPr>
        <p:spPr bwMode="auto">
          <a:xfrm>
            <a:off x="4780936" y="2930505"/>
            <a:ext cx="0" cy="97223"/>
          </a:xfrm>
          <a:prstGeom prst="straightConnector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80" name="Straight Arrow Connector 79"/>
          <p:cNvCxnSpPr/>
          <p:nvPr/>
        </p:nvCxnSpPr>
        <p:spPr bwMode="auto">
          <a:xfrm>
            <a:off x="4293293" y="3161304"/>
            <a:ext cx="132774" cy="0"/>
          </a:xfrm>
          <a:prstGeom prst="straightConnector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81" name="Straight Arrow Connector 80"/>
          <p:cNvCxnSpPr/>
          <p:nvPr/>
        </p:nvCxnSpPr>
        <p:spPr bwMode="auto">
          <a:xfrm flipH="1" flipV="1">
            <a:off x="4780936" y="3294881"/>
            <a:ext cx="115875" cy="322075"/>
          </a:xfrm>
          <a:prstGeom prst="straightConnector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82" name="Straight Arrow Connector 81"/>
          <p:cNvCxnSpPr/>
          <p:nvPr/>
        </p:nvCxnSpPr>
        <p:spPr bwMode="auto">
          <a:xfrm flipV="1">
            <a:off x="3938423" y="3294882"/>
            <a:ext cx="615590" cy="302797"/>
          </a:xfrm>
          <a:prstGeom prst="straightConnector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22" name="Rounded Rectangle 21"/>
          <p:cNvSpPr/>
          <p:nvPr/>
        </p:nvSpPr>
        <p:spPr bwMode="auto">
          <a:xfrm>
            <a:off x="7302286" y="1104586"/>
            <a:ext cx="879629" cy="197398"/>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68591" tIns="34296" rIns="68591" bIns="34296"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firewall</a:t>
            </a:r>
          </a:p>
        </p:txBody>
      </p:sp>
      <p:sp>
        <p:nvSpPr>
          <p:cNvPr id="24" name="Rounded Rectangle 23"/>
          <p:cNvSpPr/>
          <p:nvPr/>
        </p:nvSpPr>
        <p:spPr bwMode="auto">
          <a:xfrm>
            <a:off x="4406754" y="878083"/>
            <a:ext cx="748363" cy="135063"/>
          </a:xfrm>
          <a:prstGeom prst="roundRect">
            <a:avLst/>
          </a:prstGeom>
          <a:solidFill>
            <a:schemeClr val="bg2">
              <a:lumMod val="95000"/>
            </a:schemeClr>
          </a:solidFill>
          <a:ln w="12700" cap="flat" cmpd="sng" algn="ctr">
            <a:solidFill>
              <a:schemeClr val="tx1"/>
            </a:solidFill>
            <a:prstDash val="solid"/>
            <a:round/>
            <a:headEnd type="none" w="med" len="med"/>
            <a:tailEnd type="none" w="med" len="med"/>
          </a:ln>
          <a:effectLst/>
          <a:extLst/>
        </p:spPr>
        <p:txBody>
          <a:bodyPr vert="horz" wrap="none" lIns="68591" tIns="34296" rIns="68591" bIns="34296"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kubect</a:t>
            </a:r>
            <a:r>
              <a:rPr lang="en-US" sz="900" dirty="0"/>
              <a:t>l</a:t>
            </a:r>
            <a:endParaRPr lang="en-US" sz="900" dirty="0">
              <a:latin typeface="Arial" panose="020B0604020202020204" pitchFamily="34" charset="0"/>
            </a:endParaRPr>
          </a:p>
        </p:txBody>
      </p:sp>
      <p:cxnSp>
        <p:nvCxnSpPr>
          <p:cNvPr id="25" name="Straight Arrow Connector 24"/>
          <p:cNvCxnSpPr>
            <a:stCxn id="24" idx="2"/>
          </p:cNvCxnSpPr>
          <p:nvPr/>
        </p:nvCxnSpPr>
        <p:spPr bwMode="auto">
          <a:xfrm flipH="1">
            <a:off x="4780935" y="1013146"/>
            <a:ext cx="1" cy="1650206"/>
          </a:xfrm>
          <a:prstGeom prst="straightConnector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26" name="Cloud 25"/>
          <p:cNvSpPr/>
          <p:nvPr/>
        </p:nvSpPr>
        <p:spPr bwMode="auto">
          <a:xfrm>
            <a:off x="6345377" y="313664"/>
            <a:ext cx="1456593" cy="564419"/>
          </a:xfrm>
          <a:prstGeom prst="cloud">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68591" tIns="34296" rIns="68591" bIns="34296" numCol="1" rtlCol="0" anchor="ctr" anchorCtr="0" compatLnSpc="1">
            <a:prstTxWarp prst="textNoShape">
              <a:avLst/>
            </a:prstTxWarp>
          </a:bodyPr>
          <a:lstStyle/>
          <a:p>
            <a:pPr algn="ctr" defTabSz="460849" fontAlgn="base">
              <a:spcBef>
                <a:spcPct val="0"/>
              </a:spcBef>
              <a:spcAft>
                <a:spcPct val="0"/>
              </a:spcAft>
            </a:pPr>
            <a:r>
              <a:rPr lang="en-US" sz="900" dirty="0"/>
              <a:t>internet</a:t>
            </a:r>
            <a:endParaRPr lang="en-US" sz="900" dirty="0">
              <a:latin typeface="Arial" panose="020B0604020202020204" pitchFamily="34" charset="0"/>
            </a:endParaRPr>
          </a:p>
        </p:txBody>
      </p:sp>
      <p:cxnSp>
        <p:nvCxnSpPr>
          <p:cNvPr id="27" name="Straight Arrow Connector 26"/>
          <p:cNvCxnSpPr>
            <a:stCxn id="26" idx="1"/>
            <a:endCxn id="22" idx="0"/>
          </p:cNvCxnSpPr>
          <p:nvPr/>
        </p:nvCxnSpPr>
        <p:spPr bwMode="auto">
          <a:xfrm>
            <a:off x="7073674" y="877482"/>
            <a:ext cx="668427" cy="227104"/>
          </a:xfrm>
          <a:prstGeom prst="straightConnector1">
            <a:avLst/>
          </a:prstGeom>
          <a:solidFill>
            <a:srgbClr val="FDFDFD"/>
          </a:solidFill>
          <a:ln w="12700"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28" name="Rectangle 27"/>
          <p:cNvSpPr/>
          <p:nvPr/>
        </p:nvSpPr>
        <p:spPr bwMode="auto">
          <a:xfrm>
            <a:off x="5736907" y="1525373"/>
            <a:ext cx="3256589" cy="1684666"/>
          </a:xfrm>
          <a:prstGeom prst="rect">
            <a:avLst/>
          </a:prstGeom>
          <a:solidFill>
            <a:schemeClr val="bg2">
              <a:lumMod val="95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900" dirty="0">
                <a:latin typeface="Arial" panose="020B0604020202020204" pitchFamily="34" charset="0"/>
              </a:rPr>
              <a:t>Worker node</a:t>
            </a:r>
          </a:p>
        </p:txBody>
      </p:sp>
      <p:sp>
        <p:nvSpPr>
          <p:cNvPr id="29" name="Rounded Rectangle 28"/>
          <p:cNvSpPr/>
          <p:nvPr/>
        </p:nvSpPr>
        <p:spPr bwMode="auto">
          <a:xfrm>
            <a:off x="7617770" y="1577321"/>
            <a:ext cx="570929" cy="181816"/>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800" dirty="0">
                <a:latin typeface="Arial" panose="020B0604020202020204" pitchFamily="34" charset="0"/>
              </a:rPr>
              <a:t>kube-proxy</a:t>
            </a:r>
          </a:p>
        </p:txBody>
      </p:sp>
      <p:sp>
        <p:nvSpPr>
          <p:cNvPr id="30" name="Rectangle 29"/>
          <p:cNvSpPr/>
          <p:nvPr/>
        </p:nvSpPr>
        <p:spPr bwMode="auto">
          <a:xfrm>
            <a:off x="5893822" y="2036890"/>
            <a:ext cx="2991042" cy="968980"/>
          </a:xfrm>
          <a:prstGeom prst="rect">
            <a:avLst/>
          </a:prstGeom>
          <a:solidFill>
            <a:schemeClr val="bg2">
              <a:lumMod val="85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algn="r" defTabSz="460849" fontAlgn="base">
              <a:spcBef>
                <a:spcPct val="0"/>
              </a:spcBef>
              <a:spcAft>
                <a:spcPct val="0"/>
              </a:spcAft>
            </a:pPr>
            <a:r>
              <a:rPr lang="en-US" sz="900" dirty="0">
                <a:latin typeface="Arial" panose="020B0604020202020204" pitchFamily="34" charset="0"/>
              </a:rPr>
              <a:t>docker</a:t>
            </a:r>
          </a:p>
        </p:txBody>
      </p:sp>
      <p:sp>
        <p:nvSpPr>
          <p:cNvPr id="31" name="Rectangle 30"/>
          <p:cNvSpPr/>
          <p:nvPr/>
        </p:nvSpPr>
        <p:spPr bwMode="auto">
          <a:xfrm>
            <a:off x="6036254" y="1766766"/>
            <a:ext cx="651800" cy="171426"/>
          </a:xfrm>
          <a:prstGeom prst="rect">
            <a:avLst/>
          </a:prstGeom>
          <a:solidFill>
            <a:schemeClr val="bg2"/>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solidFill>
                  <a:schemeClr val="bg1"/>
                </a:solidFill>
                <a:latin typeface="Arial" panose="020B0604020202020204" pitchFamily="34" charset="0"/>
              </a:rPr>
              <a:t>kubelet</a:t>
            </a:r>
          </a:p>
        </p:txBody>
      </p:sp>
      <p:grpSp>
        <p:nvGrpSpPr>
          <p:cNvPr id="973" name="Group 972"/>
          <p:cNvGrpSpPr/>
          <p:nvPr/>
        </p:nvGrpSpPr>
        <p:grpSpPr>
          <a:xfrm>
            <a:off x="6954808" y="2255603"/>
            <a:ext cx="756221" cy="530803"/>
            <a:chOff x="9270663" y="3119231"/>
            <a:chExt cx="1008032" cy="707737"/>
          </a:xfrm>
        </p:grpSpPr>
        <p:sp>
          <p:nvSpPr>
            <p:cNvPr id="40" name="Rounded Rectangle 39"/>
            <p:cNvSpPr/>
            <p:nvPr/>
          </p:nvSpPr>
          <p:spPr bwMode="auto">
            <a:xfrm>
              <a:off x="9270663" y="3119231"/>
              <a:ext cx="1008032" cy="707737"/>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45" name="Rectangle 44"/>
            <p:cNvSpPr/>
            <p:nvPr/>
          </p:nvSpPr>
          <p:spPr bwMode="auto">
            <a:xfrm>
              <a:off x="9350714" y="3431078"/>
              <a:ext cx="868845" cy="228567"/>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container</a:t>
              </a:r>
            </a:p>
          </p:txBody>
        </p:sp>
      </p:grpSp>
      <p:grpSp>
        <p:nvGrpSpPr>
          <p:cNvPr id="86" name="Group 85"/>
          <p:cNvGrpSpPr/>
          <p:nvPr/>
        </p:nvGrpSpPr>
        <p:grpSpPr>
          <a:xfrm>
            <a:off x="7017575" y="2317563"/>
            <a:ext cx="756221" cy="530803"/>
            <a:chOff x="9270663" y="3119231"/>
            <a:chExt cx="1008032" cy="707737"/>
          </a:xfrm>
        </p:grpSpPr>
        <p:sp>
          <p:nvSpPr>
            <p:cNvPr id="87" name="Rounded Rectangle 86"/>
            <p:cNvSpPr/>
            <p:nvPr/>
          </p:nvSpPr>
          <p:spPr bwMode="auto">
            <a:xfrm>
              <a:off x="9270663" y="3119231"/>
              <a:ext cx="1008032" cy="707737"/>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88" name="Rectangle 87"/>
            <p:cNvSpPr/>
            <p:nvPr/>
          </p:nvSpPr>
          <p:spPr bwMode="auto">
            <a:xfrm>
              <a:off x="9350714" y="3431078"/>
              <a:ext cx="868845" cy="228567"/>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container</a:t>
              </a:r>
            </a:p>
          </p:txBody>
        </p:sp>
      </p:grpSp>
      <p:sp>
        <p:nvSpPr>
          <p:cNvPr id="90" name="Rounded Rectangle 89"/>
          <p:cNvSpPr/>
          <p:nvPr/>
        </p:nvSpPr>
        <p:spPr bwMode="auto">
          <a:xfrm>
            <a:off x="7074305" y="2385249"/>
            <a:ext cx="756221" cy="530803"/>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91" name="Rectangle 90"/>
          <p:cNvSpPr/>
          <p:nvPr/>
        </p:nvSpPr>
        <p:spPr bwMode="auto">
          <a:xfrm>
            <a:off x="7134359" y="2619134"/>
            <a:ext cx="651804" cy="171425"/>
          </a:xfrm>
          <a:prstGeom prst="rect">
            <a:avLst/>
          </a:prstGeom>
          <a:solidFill>
            <a:schemeClr val="tx2">
              <a:lumMod val="90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container</a:t>
            </a:r>
          </a:p>
        </p:txBody>
      </p:sp>
      <p:sp>
        <p:nvSpPr>
          <p:cNvPr id="97" name="Rounded Rectangle 96"/>
          <p:cNvSpPr/>
          <p:nvPr/>
        </p:nvSpPr>
        <p:spPr bwMode="auto">
          <a:xfrm>
            <a:off x="6060923" y="2255603"/>
            <a:ext cx="756221" cy="530803"/>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98" name="Rectangle 97"/>
          <p:cNvSpPr/>
          <p:nvPr/>
        </p:nvSpPr>
        <p:spPr bwMode="auto">
          <a:xfrm>
            <a:off x="6120977" y="2489488"/>
            <a:ext cx="651804" cy="171425"/>
          </a:xfrm>
          <a:prstGeom prst="rect">
            <a:avLst/>
          </a:prstGeom>
          <a:solidFill>
            <a:schemeClr val="bg2">
              <a:lumMod val="95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460849"/>
            <a:r>
              <a:rPr lang="en-US" sz="900" dirty="0"/>
              <a:t>cAdvisor</a:t>
            </a:r>
            <a:endParaRPr lang="en-US" sz="900" dirty="0">
              <a:latin typeface="Arial" panose="020B0604020202020204" pitchFamily="34" charset="0"/>
            </a:endParaRPr>
          </a:p>
        </p:txBody>
      </p:sp>
      <p:grpSp>
        <p:nvGrpSpPr>
          <p:cNvPr id="107" name="Group 106"/>
          <p:cNvGrpSpPr/>
          <p:nvPr/>
        </p:nvGrpSpPr>
        <p:grpSpPr>
          <a:xfrm>
            <a:off x="7874075" y="2255601"/>
            <a:ext cx="756221" cy="530803"/>
            <a:chOff x="9270663" y="3119231"/>
            <a:chExt cx="1008032" cy="707737"/>
          </a:xfrm>
        </p:grpSpPr>
        <p:sp>
          <p:nvSpPr>
            <p:cNvPr id="108" name="Rounded Rectangle 107"/>
            <p:cNvSpPr/>
            <p:nvPr/>
          </p:nvSpPr>
          <p:spPr bwMode="auto">
            <a:xfrm>
              <a:off x="9270663" y="3119231"/>
              <a:ext cx="1008032" cy="707737"/>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109" name="Rectangle 108"/>
            <p:cNvSpPr/>
            <p:nvPr/>
          </p:nvSpPr>
          <p:spPr bwMode="auto">
            <a:xfrm>
              <a:off x="9350714" y="3431078"/>
              <a:ext cx="868845" cy="228567"/>
            </a:xfrm>
            <a:prstGeom prst="rect">
              <a:avLst/>
            </a:prstGeom>
            <a:solidFill>
              <a:schemeClr val="bg2">
                <a:lumMod val="40000"/>
                <a:lumOff val="60000"/>
              </a:schemeClr>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container</a:t>
              </a:r>
            </a:p>
          </p:txBody>
        </p:sp>
      </p:grpSp>
      <p:sp>
        <p:nvSpPr>
          <p:cNvPr id="111" name="Rounded Rectangle 110"/>
          <p:cNvSpPr/>
          <p:nvPr/>
        </p:nvSpPr>
        <p:spPr bwMode="auto">
          <a:xfrm>
            <a:off x="7936841" y="2317561"/>
            <a:ext cx="756221" cy="530803"/>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defTabSz="460849" fontAlgn="base">
              <a:spcBef>
                <a:spcPct val="0"/>
              </a:spcBef>
              <a:spcAft>
                <a:spcPct val="0"/>
              </a:spcAft>
            </a:pPr>
            <a:r>
              <a:rPr lang="en-US" sz="800" dirty="0">
                <a:latin typeface="Arial" panose="020B0604020202020204" pitchFamily="34" charset="0"/>
              </a:rPr>
              <a:t>pod</a:t>
            </a:r>
          </a:p>
        </p:txBody>
      </p:sp>
      <p:sp>
        <p:nvSpPr>
          <p:cNvPr id="112" name="Rectangle 111"/>
          <p:cNvSpPr/>
          <p:nvPr/>
        </p:nvSpPr>
        <p:spPr bwMode="auto">
          <a:xfrm>
            <a:off x="7996895" y="2551446"/>
            <a:ext cx="651804" cy="171425"/>
          </a:xfrm>
          <a:prstGeom prst="rect">
            <a:avLst/>
          </a:prstGeom>
          <a:solidFill>
            <a:schemeClr val="bg2">
              <a:lumMod val="85000"/>
            </a:schemeClr>
          </a:solid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algn="ctr" defTabSz="460849" fontAlgn="base">
              <a:spcBef>
                <a:spcPct val="0"/>
              </a:spcBef>
              <a:spcAft>
                <a:spcPct val="0"/>
              </a:spcAft>
            </a:pPr>
            <a:r>
              <a:rPr lang="en-US" sz="900" dirty="0">
                <a:latin typeface="Arial" panose="020B0604020202020204" pitchFamily="34" charset="0"/>
              </a:rPr>
              <a:t>container</a:t>
            </a:r>
          </a:p>
        </p:txBody>
      </p:sp>
      <p:cxnSp>
        <p:nvCxnSpPr>
          <p:cNvPr id="33" name="Curved Connector 32"/>
          <p:cNvCxnSpPr>
            <a:stCxn id="31" idx="3"/>
            <a:endCxn id="97" idx="0"/>
          </p:cNvCxnSpPr>
          <p:nvPr/>
        </p:nvCxnSpPr>
        <p:spPr bwMode="auto">
          <a:xfrm flipH="1">
            <a:off x="6439034" y="1852479"/>
            <a:ext cx="249021" cy="403124"/>
          </a:xfrm>
          <a:prstGeom prst="curvedConnector4">
            <a:avLst>
              <a:gd name="adj1" fmla="val -68867"/>
              <a:gd name="adj2" fmla="val 6063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4" name="Curved Connector 33"/>
          <p:cNvCxnSpPr>
            <a:stCxn id="31" idx="3"/>
            <a:endCxn id="40" idx="0"/>
          </p:cNvCxnSpPr>
          <p:nvPr/>
        </p:nvCxnSpPr>
        <p:spPr bwMode="auto">
          <a:xfrm>
            <a:off x="6688055" y="1852479"/>
            <a:ext cx="644864" cy="403124"/>
          </a:xfrm>
          <a:prstGeom prst="curvedConnector2">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5" name="Curved Connector 34"/>
          <p:cNvCxnSpPr>
            <a:stCxn id="31" idx="3"/>
            <a:endCxn id="108" idx="0"/>
          </p:cNvCxnSpPr>
          <p:nvPr/>
        </p:nvCxnSpPr>
        <p:spPr bwMode="auto">
          <a:xfrm>
            <a:off x="6688055" y="1852479"/>
            <a:ext cx="1564130" cy="403122"/>
          </a:xfrm>
          <a:prstGeom prst="curvedConnector2">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7" name="Straight Arrow Connector 36"/>
          <p:cNvCxnSpPr>
            <a:stCxn id="29" idx="2"/>
            <a:endCxn id="40" idx="0"/>
          </p:cNvCxnSpPr>
          <p:nvPr/>
        </p:nvCxnSpPr>
        <p:spPr bwMode="auto">
          <a:xfrm flipH="1">
            <a:off x="7332919" y="1759137"/>
            <a:ext cx="570315" cy="496467"/>
          </a:xfrm>
          <a:prstGeom prst="straightConnector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8" name="Straight Arrow Connector 37"/>
          <p:cNvCxnSpPr>
            <a:stCxn id="29" idx="2"/>
            <a:endCxn id="108" idx="0"/>
          </p:cNvCxnSpPr>
          <p:nvPr/>
        </p:nvCxnSpPr>
        <p:spPr bwMode="auto">
          <a:xfrm>
            <a:off x="7903234" y="1759137"/>
            <a:ext cx="348951" cy="496465"/>
          </a:xfrm>
          <a:prstGeom prst="straightConnector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36" name="Curved Connector 35"/>
          <p:cNvCxnSpPr>
            <a:stCxn id="31" idx="2"/>
            <a:endCxn id="98" idx="0"/>
          </p:cNvCxnSpPr>
          <p:nvPr/>
        </p:nvCxnSpPr>
        <p:spPr bwMode="auto">
          <a:xfrm rot="16200000" flipH="1">
            <a:off x="6128869" y="2171479"/>
            <a:ext cx="551296" cy="84724"/>
          </a:xfrm>
          <a:prstGeom prst="curvedConnector3">
            <a:avLst>
              <a:gd name="adj1" fmla="val 50000"/>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99" name="Straight Arrow Connector 198"/>
          <p:cNvCxnSpPr>
            <a:stCxn id="29" idx="2"/>
            <a:endCxn id="97" idx="0"/>
          </p:cNvCxnSpPr>
          <p:nvPr/>
        </p:nvCxnSpPr>
        <p:spPr bwMode="auto">
          <a:xfrm flipH="1">
            <a:off x="6439034" y="1759137"/>
            <a:ext cx="1464201" cy="496467"/>
          </a:xfrm>
          <a:prstGeom prst="straightConnector1">
            <a:avLst/>
          </a:prstGeom>
          <a:solidFill>
            <a:srgbClr val="FDFDFD"/>
          </a:solidFill>
          <a:ln w="1270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20" name="Curved Connector 19"/>
          <p:cNvCxnSpPr>
            <a:stCxn id="75" idx="3"/>
            <a:endCxn id="31" idx="1"/>
          </p:cNvCxnSpPr>
          <p:nvPr/>
        </p:nvCxnSpPr>
        <p:spPr bwMode="auto">
          <a:xfrm flipV="1">
            <a:off x="5135806" y="1852479"/>
            <a:ext cx="900448" cy="1308826"/>
          </a:xfrm>
          <a:prstGeom prst="curvedConnector3">
            <a:avLst>
              <a:gd name="adj1" fmla="val 50000"/>
            </a:avLst>
          </a:prstGeom>
          <a:solidFill>
            <a:srgbClr val="FDFDFD"/>
          </a:solidFill>
          <a:ln w="12700"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21" name="Curved Connector 20"/>
          <p:cNvCxnSpPr>
            <a:stCxn id="75" idx="3"/>
            <a:endCxn id="164" idx="1"/>
          </p:cNvCxnSpPr>
          <p:nvPr/>
        </p:nvCxnSpPr>
        <p:spPr bwMode="auto">
          <a:xfrm>
            <a:off x="5135805" y="3161304"/>
            <a:ext cx="900450" cy="464865"/>
          </a:xfrm>
          <a:prstGeom prst="curvedConnector3">
            <a:avLst>
              <a:gd name="adj1" fmla="val 50000"/>
            </a:avLst>
          </a:prstGeom>
          <a:solidFill>
            <a:srgbClr val="FDFDFD"/>
          </a:solidFill>
          <a:ln w="12700"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23" name="Straight Arrow Connector 22"/>
          <p:cNvCxnSpPr/>
          <p:nvPr/>
        </p:nvCxnSpPr>
        <p:spPr bwMode="auto">
          <a:xfrm>
            <a:off x="7874075" y="1301984"/>
            <a:ext cx="307840" cy="223389"/>
          </a:xfrm>
          <a:prstGeom prst="straightConnector1">
            <a:avLst/>
          </a:prstGeom>
          <a:solidFill>
            <a:srgbClr val="FDFDFD"/>
          </a:solidFill>
          <a:ln w="12700"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Tree>
    <p:extLst>
      <p:ext uri="{BB962C8B-B14F-4D97-AF65-F5344CB8AC3E}">
        <p14:creationId xmlns:p14="http://schemas.microsoft.com/office/powerpoint/2010/main" val="2737765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Master node components</a:t>
            </a:r>
            <a:endParaRPr lang="en-US" dirty="0"/>
          </a:p>
        </p:txBody>
      </p:sp>
      <p:sp>
        <p:nvSpPr>
          <p:cNvPr id="3" name="Content Placeholder 2"/>
          <p:cNvSpPr>
            <a:spLocks noGrp="1"/>
          </p:cNvSpPr>
          <p:nvPr>
            <p:ph sz="quarter" idx="11"/>
          </p:nvPr>
        </p:nvSpPr>
        <p:spPr>
          <a:xfrm>
            <a:off x="293091" y="1085197"/>
            <a:ext cx="4050309" cy="3810051"/>
          </a:xfrm>
        </p:spPr>
        <p:txBody>
          <a:bodyPr/>
          <a:lstStyle/>
          <a:p>
            <a:r>
              <a:rPr lang="en-US" sz="1800" dirty="0" smtClean="0">
                <a:sym typeface="Helvetica Light"/>
              </a:rPr>
              <a:t>Etcd</a:t>
            </a:r>
          </a:p>
          <a:p>
            <a:pPr lvl="1"/>
            <a:r>
              <a:rPr lang="en-US" dirty="0" smtClean="0">
                <a:sym typeface="Helvetica Light"/>
              </a:rPr>
              <a:t>A highly-available key value store</a:t>
            </a:r>
          </a:p>
          <a:p>
            <a:pPr lvl="1"/>
            <a:r>
              <a:rPr lang="en-US" dirty="0" smtClean="0"/>
              <a:t>Stores all cluster data </a:t>
            </a:r>
            <a:endParaRPr lang="en-US" dirty="0" smtClean="0">
              <a:sym typeface="Helvetica Light"/>
            </a:endParaRPr>
          </a:p>
          <a:p>
            <a:r>
              <a:rPr lang="en-US" sz="1800" dirty="0" smtClean="0">
                <a:sym typeface="Helvetica Light"/>
              </a:rPr>
              <a:t>API Server</a:t>
            </a:r>
          </a:p>
          <a:p>
            <a:pPr lvl="1"/>
            <a:r>
              <a:rPr lang="en-US" dirty="0" smtClean="0">
                <a:sym typeface="Helvetica Light"/>
              </a:rPr>
              <a:t>Exposes API for managing Kubernetes</a:t>
            </a:r>
          </a:p>
          <a:p>
            <a:pPr lvl="1"/>
            <a:r>
              <a:rPr lang="en-US" dirty="0" smtClean="0">
                <a:sym typeface="Helvetica Light"/>
              </a:rPr>
              <a:t>Used by kubectrl CLI</a:t>
            </a:r>
          </a:p>
          <a:p>
            <a:r>
              <a:rPr lang="en-US" sz="1800" dirty="0" smtClean="0">
                <a:sym typeface="Helvetica Light"/>
              </a:rPr>
              <a:t>Scheduler</a:t>
            </a:r>
            <a:endParaRPr lang="en-US" sz="1800" dirty="0">
              <a:sym typeface="Helvetica Light"/>
            </a:endParaRPr>
          </a:p>
          <a:p>
            <a:pPr lvl="1"/>
            <a:r>
              <a:rPr lang="en-US" dirty="0">
                <a:sym typeface="Helvetica Light"/>
              </a:rPr>
              <a:t>Selects the worker node for each pods runs</a:t>
            </a:r>
          </a:p>
          <a:p>
            <a:pPr lvl="1"/>
            <a:endParaRPr lang="en-US" dirty="0" smtClean="0">
              <a:sym typeface="Helvetica Light"/>
            </a:endParaRPr>
          </a:p>
          <a:p>
            <a:endParaRPr lang="en-US" dirty="0"/>
          </a:p>
        </p:txBody>
      </p:sp>
      <p:sp>
        <p:nvSpPr>
          <p:cNvPr id="9" name="Content Placeholder 2"/>
          <p:cNvSpPr txBox="1">
            <a:spLocks/>
          </p:cNvSpPr>
          <p:nvPr/>
        </p:nvSpPr>
        <p:spPr>
          <a:xfrm>
            <a:off x="4823461" y="1054716"/>
            <a:ext cx="4091940" cy="3810051"/>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397023" indent="-158174" algn="l" defTabSz="457200" rtl="0" eaLnBrk="1" latinLnBrk="0" hangingPunct="1">
              <a:lnSpc>
                <a:spcPct val="100000"/>
              </a:lnSpc>
              <a:spcBef>
                <a:spcPts val="1100"/>
              </a:spcBef>
              <a:spcAft>
                <a:spcPts val="0"/>
              </a:spcAft>
              <a:buClr>
                <a:schemeClr val="tx1"/>
              </a:buClr>
              <a:buSzPct val="90000"/>
              <a:buFont typeface=".AppleSystemUIFont" charset="-120"/>
              <a:buChar char="–"/>
              <a:defRPr sz="1400" kern="1200">
                <a:solidFill>
                  <a:schemeClr val="tx1"/>
                </a:solidFill>
                <a:latin typeface="+mn-lt"/>
                <a:ea typeface="Arial" charset="0"/>
                <a:cs typeface="Arial" charset="0"/>
              </a:defRPr>
            </a:lvl2pPr>
            <a:lvl3pPr marL="591566" indent="-172462" algn="l" defTabSz="457200" rtl="0" eaLnBrk="1" latinLnBrk="0" hangingPunct="1">
              <a:lnSpc>
                <a:spcPct val="100000"/>
              </a:lnSpc>
              <a:spcBef>
                <a:spcPts val="1100"/>
              </a:spcBef>
              <a:spcAft>
                <a:spcPts val="0"/>
              </a:spcAft>
              <a:buFont typeface="LucidaGrande" charset="0"/>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smtClean="0"/>
              <a:t>Controller manager</a:t>
            </a:r>
          </a:p>
          <a:p>
            <a:pPr lvl="1"/>
            <a:r>
              <a:rPr lang="en-US" dirty="0" smtClean="0"/>
              <a:t>Daemon that runs controllers (background threads that handle routine tasks in the cluster)</a:t>
            </a:r>
          </a:p>
          <a:p>
            <a:pPr lvl="1"/>
            <a:r>
              <a:rPr lang="en-US" dirty="0" smtClean="0"/>
              <a:t>Node Controller </a:t>
            </a:r>
            <a:r>
              <a:rPr lang="mr-IN" dirty="0" smtClean="0"/>
              <a:t>–</a:t>
            </a:r>
            <a:r>
              <a:rPr lang="en-US" dirty="0" smtClean="0"/>
              <a:t> Responsible for noticing and responding when nodes go down</a:t>
            </a:r>
          </a:p>
          <a:p>
            <a:pPr lvl="1"/>
            <a:r>
              <a:rPr lang="en-US" dirty="0" smtClean="0"/>
              <a:t>Endpoints </a:t>
            </a:r>
            <a:r>
              <a:rPr lang="en-US" dirty="0" smtClean="0"/>
              <a:t>Controller </a:t>
            </a:r>
            <a:r>
              <a:rPr lang="mr-IN" dirty="0" smtClean="0"/>
              <a:t>–</a:t>
            </a:r>
            <a:r>
              <a:rPr lang="en-US" dirty="0" smtClean="0"/>
              <a:t> Populates the Endpoints object (joins services and pods)</a:t>
            </a:r>
          </a:p>
          <a:p>
            <a:pPr lvl="1"/>
            <a:r>
              <a:rPr lang="en-US" dirty="0" smtClean="0"/>
              <a:t>Service Account &amp; Token Controllers </a:t>
            </a:r>
            <a:r>
              <a:rPr lang="mr-IN" dirty="0" smtClean="0"/>
              <a:t>–</a:t>
            </a:r>
            <a:r>
              <a:rPr lang="en-US" dirty="0" smtClean="0"/>
              <a:t> Create default accounts and API access tokens for new namespaces</a:t>
            </a:r>
          </a:p>
          <a:p>
            <a:endParaRPr lang="en-US" dirty="0"/>
          </a:p>
        </p:txBody>
      </p:sp>
    </p:spTree>
    <p:extLst>
      <p:ext uri="{BB962C8B-B14F-4D97-AF65-F5344CB8AC3E}">
        <p14:creationId xmlns:p14="http://schemas.microsoft.com/office/powerpoint/2010/main" val="2172039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Kubectl </a:t>
            </a:r>
            <a:r>
              <a:rPr lang="en-US" sz="2800" dirty="0" smtClean="0"/>
              <a:t>commands</a:t>
            </a:r>
            <a:endParaRPr lang="en-US" sz="2800" dirty="0"/>
          </a:p>
        </p:txBody>
      </p:sp>
      <p:sp>
        <p:nvSpPr>
          <p:cNvPr id="3" name="Content Placeholder 2"/>
          <p:cNvSpPr>
            <a:spLocks noGrp="1"/>
          </p:cNvSpPr>
          <p:nvPr>
            <p:ph sz="quarter" idx="11"/>
          </p:nvPr>
        </p:nvSpPr>
        <p:spPr>
          <a:xfrm>
            <a:off x="293092" y="1124097"/>
            <a:ext cx="4372737" cy="3810051"/>
          </a:xfrm>
        </p:spPr>
        <p:txBody>
          <a:bodyPr/>
          <a:lstStyle/>
          <a:p>
            <a:pPr>
              <a:spcBef>
                <a:spcPts val="0"/>
              </a:spcBef>
            </a:pPr>
            <a:r>
              <a:rPr lang="en-US" sz="1500" dirty="0"/>
              <a:t>Get the state of </a:t>
            </a:r>
            <a:r>
              <a:rPr lang="en-US" sz="1500" dirty="0" smtClean="0"/>
              <a:t>a cluster</a:t>
            </a:r>
            <a:endParaRPr lang="en-US" sz="1500" dirty="0"/>
          </a:p>
          <a:p>
            <a:pPr marL="281019">
              <a:spcBef>
                <a:spcPts val="0"/>
              </a:spcBef>
            </a:pPr>
            <a:r>
              <a:rPr lang="en-US" sz="1500" dirty="0">
                <a:latin typeface="Courier New" pitchFamily="49" charset="0"/>
                <a:ea typeface="Courier" charset="0"/>
                <a:cs typeface="Courier New" pitchFamily="49" charset="0"/>
              </a:rPr>
              <a:t>$ kubectl cluster-info </a:t>
            </a:r>
          </a:p>
          <a:p>
            <a:pPr marL="623874" lvl="2" indent="0">
              <a:spcBef>
                <a:spcPts val="0"/>
              </a:spcBef>
              <a:buNone/>
            </a:pPr>
            <a:endParaRPr lang="en-US" sz="1500" dirty="0"/>
          </a:p>
          <a:p>
            <a:pPr>
              <a:spcBef>
                <a:spcPts val="0"/>
              </a:spcBef>
            </a:pPr>
            <a:r>
              <a:rPr lang="en-US" sz="1500" dirty="0"/>
              <a:t>Get all the nodes of </a:t>
            </a:r>
            <a:r>
              <a:rPr lang="en-US" sz="1500" dirty="0" smtClean="0"/>
              <a:t>a cluster</a:t>
            </a:r>
            <a:endParaRPr lang="en-US" sz="1500" dirty="0"/>
          </a:p>
          <a:p>
            <a:pPr marL="281019">
              <a:spcBef>
                <a:spcPts val="0"/>
              </a:spcBef>
            </a:pPr>
            <a:r>
              <a:rPr lang="en-US" sz="1500" dirty="0">
                <a:latin typeface="Courier New" pitchFamily="49" charset="0"/>
                <a:ea typeface="Courier" charset="0"/>
                <a:cs typeface="Courier New" pitchFamily="49" charset="0"/>
              </a:rPr>
              <a:t>$ kubectl get nodes -o wide</a:t>
            </a:r>
          </a:p>
          <a:p>
            <a:pPr marL="623874" lvl="2" indent="0">
              <a:spcBef>
                <a:spcPts val="0"/>
              </a:spcBef>
              <a:buNone/>
            </a:pPr>
            <a:endParaRPr lang="en-US" sz="1500" dirty="0"/>
          </a:p>
          <a:p>
            <a:pPr>
              <a:spcBef>
                <a:spcPts val="0"/>
              </a:spcBef>
            </a:pPr>
            <a:r>
              <a:rPr lang="en-US" sz="1500" dirty="0"/>
              <a:t>Get info about the pods of </a:t>
            </a:r>
            <a:r>
              <a:rPr lang="en-US" sz="1500" dirty="0" smtClean="0"/>
              <a:t>a cluster</a:t>
            </a:r>
            <a:endParaRPr lang="en-US" sz="1500" dirty="0"/>
          </a:p>
          <a:p>
            <a:pPr marL="281019">
              <a:spcBef>
                <a:spcPts val="0"/>
              </a:spcBef>
            </a:pPr>
            <a:r>
              <a:rPr lang="en-US" sz="1500" dirty="0">
                <a:latin typeface="Courier New" pitchFamily="49" charset="0"/>
                <a:ea typeface="Courier" charset="0"/>
                <a:cs typeface="Courier New" pitchFamily="49" charset="0"/>
              </a:rPr>
              <a:t>$ kubectl get pods -o wide</a:t>
            </a:r>
          </a:p>
          <a:p>
            <a:pPr marL="623874" lvl="2" indent="0">
              <a:spcBef>
                <a:spcPts val="0"/>
              </a:spcBef>
              <a:buNone/>
            </a:pPr>
            <a:endParaRPr lang="en-US" sz="1500" dirty="0"/>
          </a:p>
          <a:p>
            <a:pPr>
              <a:spcBef>
                <a:spcPts val="0"/>
              </a:spcBef>
            </a:pPr>
            <a:r>
              <a:rPr lang="en-US" sz="1500" dirty="0"/>
              <a:t>Get info about the replication controllers of </a:t>
            </a:r>
            <a:r>
              <a:rPr lang="en-US" sz="1500" dirty="0" smtClean="0"/>
              <a:t>a cluster</a:t>
            </a:r>
            <a:endParaRPr lang="en-US" sz="1500" dirty="0"/>
          </a:p>
          <a:p>
            <a:pPr marL="281019">
              <a:spcBef>
                <a:spcPts val="0"/>
              </a:spcBef>
            </a:pPr>
            <a:r>
              <a:rPr lang="en-US" sz="1500" dirty="0">
                <a:latin typeface="Courier New" pitchFamily="49" charset="0"/>
                <a:ea typeface="Courier" charset="0"/>
                <a:cs typeface="Courier New" pitchFamily="49" charset="0"/>
              </a:rPr>
              <a:t>$ kubectl get rc -o wide</a:t>
            </a:r>
          </a:p>
          <a:p>
            <a:pPr marL="623874" lvl="2" indent="0">
              <a:spcBef>
                <a:spcPts val="0"/>
              </a:spcBef>
              <a:buNone/>
            </a:pPr>
            <a:endParaRPr lang="en-US" sz="1500" dirty="0">
              <a:latin typeface="Courier New" pitchFamily="49" charset="0"/>
              <a:cs typeface="Courier New" pitchFamily="49" charset="0"/>
            </a:endParaRPr>
          </a:p>
          <a:p>
            <a:pPr>
              <a:spcBef>
                <a:spcPts val="0"/>
              </a:spcBef>
            </a:pPr>
            <a:r>
              <a:rPr lang="en-US" sz="1500" dirty="0"/>
              <a:t>Get info about the services of </a:t>
            </a:r>
            <a:r>
              <a:rPr lang="en-US" sz="1500" dirty="0" smtClean="0"/>
              <a:t>a cluster</a:t>
            </a:r>
            <a:endParaRPr lang="en-US" sz="1500" dirty="0"/>
          </a:p>
          <a:p>
            <a:pPr marL="281019">
              <a:spcBef>
                <a:spcPts val="0"/>
              </a:spcBef>
            </a:pPr>
            <a:r>
              <a:rPr lang="en-US" sz="1500" dirty="0">
                <a:latin typeface="Courier New" pitchFamily="49" charset="0"/>
                <a:ea typeface="Courier" charset="0"/>
                <a:cs typeface="Courier New" pitchFamily="49" charset="0"/>
              </a:rPr>
              <a:t>$ kubectl get services</a:t>
            </a:r>
          </a:p>
          <a:p>
            <a:endParaRPr lang="en-US" dirty="0"/>
          </a:p>
        </p:txBody>
      </p:sp>
      <p:sp>
        <p:nvSpPr>
          <p:cNvPr id="4" name="Content Placeholder 3"/>
          <p:cNvSpPr>
            <a:spLocks noGrp="1"/>
          </p:cNvSpPr>
          <p:nvPr>
            <p:ph sz="half" idx="4294967295"/>
          </p:nvPr>
        </p:nvSpPr>
        <p:spPr>
          <a:xfrm>
            <a:off x="4886524" y="1099867"/>
            <a:ext cx="4257476" cy="4025304"/>
          </a:xfrm>
        </p:spPr>
        <p:txBody>
          <a:bodyPr/>
          <a:lstStyle/>
          <a:p>
            <a:pPr>
              <a:spcBef>
                <a:spcPts val="0"/>
              </a:spcBef>
            </a:pPr>
            <a:r>
              <a:rPr lang="en-US" sz="1500" dirty="0"/>
              <a:t>Get full config info about a Service </a:t>
            </a:r>
          </a:p>
          <a:p>
            <a:pPr marL="281019">
              <a:spcBef>
                <a:spcPts val="0"/>
              </a:spcBef>
            </a:pPr>
            <a:r>
              <a:rPr lang="en-US" sz="1500" dirty="0">
                <a:latin typeface="Courier New" pitchFamily="49" charset="0"/>
                <a:ea typeface="Courier" charset="0"/>
                <a:cs typeface="Courier New" pitchFamily="49" charset="0"/>
              </a:rPr>
              <a:t>$ kubectl get service </a:t>
            </a:r>
            <a:r>
              <a:rPr lang="en-US" sz="1500" dirty="0">
                <a:ea typeface="Courier" charset="0"/>
                <a:cs typeface="Courier New" pitchFamily="49" charset="0"/>
              </a:rPr>
              <a:t>NAME_OF_SERVICE</a:t>
            </a:r>
            <a:r>
              <a:rPr lang="en-US" sz="1500" dirty="0">
                <a:latin typeface="Courier New" pitchFamily="49" charset="0"/>
                <a:ea typeface="Courier" charset="0"/>
                <a:cs typeface="Courier New" pitchFamily="49" charset="0"/>
              </a:rPr>
              <a:t> -o json</a:t>
            </a:r>
          </a:p>
          <a:p>
            <a:pPr marL="623874" lvl="2" indent="0">
              <a:spcBef>
                <a:spcPts val="0"/>
              </a:spcBef>
              <a:buNone/>
            </a:pPr>
            <a:endParaRPr lang="en-US" sz="1500" dirty="0"/>
          </a:p>
          <a:p>
            <a:pPr>
              <a:spcBef>
                <a:spcPts val="0"/>
              </a:spcBef>
            </a:pPr>
            <a:r>
              <a:rPr lang="en-US" sz="1500" dirty="0"/>
              <a:t>Get the IP of a Pod</a:t>
            </a:r>
          </a:p>
          <a:p>
            <a:pPr marL="281019">
              <a:spcBef>
                <a:spcPts val="0"/>
              </a:spcBef>
            </a:pPr>
            <a:r>
              <a:rPr lang="en-US" sz="1500" dirty="0">
                <a:latin typeface="Courier New" pitchFamily="49" charset="0"/>
                <a:ea typeface="Courier" charset="0"/>
                <a:cs typeface="Courier New" pitchFamily="49" charset="0"/>
              </a:rPr>
              <a:t>$ kubectl get pod </a:t>
            </a:r>
            <a:r>
              <a:rPr lang="en-US" sz="1500" dirty="0">
                <a:ea typeface="Courier" charset="0"/>
                <a:cs typeface="Courier New" pitchFamily="49" charset="0"/>
              </a:rPr>
              <a:t>NAME_OF_POD</a:t>
            </a:r>
            <a:r>
              <a:rPr lang="en-US" sz="1500" dirty="0">
                <a:latin typeface="Courier New" pitchFamily="49" charset="0"/>
                <a:ea typeface="Courier" charset="0"/>
                <a:cs typeface="Courier New" pitchFamily="49" charset="0"/>
              </a:rPr>
              <a:t> -template={{.status.podIP}}</a:t>
            </a:r>
          </a:p>
          <a:p>
            <a:pPr marL="623874" lvl="2" indent="0">
              <a:spcBef>
                <a:spcPts val="0"/>
              </a:spcBef>
              <a:buNone/>
            </a:pPr>
            <a:endParaRPr lang="en-US" sz="1500" dirty="0"/>
          </a:p>
          <a:p>
            <a:pPr>
              <a:spcBef>
                <a:spcPts val="0"/>
              </a:spcBef>
            </a:pPr>
            <a:r>
              <a:rPr lang="en-US" sz="1500" dirty="0"/>
              <a:t>Delete a Pod</a:t>
            </a:r>
          </a:p>
          <a:p>
            <a:pPr marL="281019">
              <a:spcBef>
                <a:spcPts val="0"/>
              </a:spcBef>
            </a:pPr>
            <a:r>
              <a:rPr lang="en-US" sz="1500" dirty="0">
                <a:latin typeface="Courier New" pitchFamily="49" charset="0"/>
                <a:ea typeface="Courier" charset="0"/>
                <a:cs typeface="Courier New" pitchFamily="49" charset="0"/>
              </a:rPr>
              <a:t>$ kubectl delete pod </a:t>
            </a:r>
            <a:r>
              <a:rPr lang="en-US" sz="1500" dirty="0">
                <a:ea typeface="Courier" charset="0"/>
                <a:cs typeface="Courier New" pitchFamily="49" charset="0"/>
              </a:rPr>
              <a:t>NAME</a:t>
            </a:r>
          </a:p>
          <a:p>
            <a:pPr marL="623874" lvl="2" indent="0">
              <a:spcBef>
                <a:spcPts val="0"/>
              </a:spcBef>
              <a:buNone/>
            </a:pPr>
            <a:endParaRPr lang="en-US" sz="1500" dirty="0"/>
          </a:p>
          <a:p>
            <a:pPr>
              <a:spcBef>
                <a:spcPts val="0"/>
              </a:spcBef>
            </a:pPr>
            <a:r>
              <a:rPr lang="en-US" sz="1500" dirty="0"/>
              <a:t>Delete a Service</a:t>
            </a:r>
          </a:p>
          <a:p>
            <a:pPr marL="281019">
              <a:spcBef>
                <a:spcPts val="0"/>
              </a:spcBef>
            </a:pPr>
            <a:r>
              <a:rPr lang="en-US" sz="1500" dirty="0">
                <a:latin typeface="Courier New" pitchFamily="49" charset="0"/>
                <a:ea typeface="Courier" charset="0"/>
                <a:cs typeface="Courier New" pitchFamily="49" charset="0"/>
              </a:rPr>
              <a:t>$ kubectl delete service </a:t>
            </a:r>
            <a:r>
              <a:rPr lang="en-US" sz="1500" dirty="0">
                <a:ea typeface="Courier" charset="0"/>
                <a:cs typeface="Courier New" pitchFamily="49" charset="0"/>
              </a:rPr>
              <a:t>NAME_OF_SERVICE</a:t>
            </a:r>
            <a:r>
              <a:rPr lang="en-US" sz="1500" dirty="0"/>
              <a:t> </a:t>
            </a:r>
          </a:p>
          <a:p>
            <a:endParaRPr lang="en-US" dirty="0"/>
          </a:p>
        </p:txBody>
      </p:sp>
    </p:spTree>
    <p:extLst>
      <p:ext uri="{BB962C8B-B14F-4D97-AF65-F5344CB8AC3E}">
        <p14:creationId xmlns:p14="http://schemas.microsoft.com/office/powerpoint/2010/main" val="1840289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28600" y="201169"/>
            <a:ext cx="4114800" cy="499872"/>
          </a:xfrm>
        </p:spPr>
        <p:txBody>
          <a:bodyPr/>
          <a:lstStyle/>
          <a:p>
            <a:r>
              <a:rPr lang="en-US" dirty="0"/>
              <a:t>What is Kubernetes?</a:t>
            </a:r>
          </a:p>
        </p:txBody>
      </p:sp>
      <p:sp>
        <p:nvSpPr>
          <p:cNvPr id="976" name="Shape 976"/>
          <p:cNvSpPr>
            <a:spLocks noGrp="1"/>
          </p:cNvSpPr>
          <p:nvPr>
            <p:ph sz="quarter" idx="11"/>
          </p:nvPr>
        </p:nvSpPr>
        <p:spPr>
          <a:xfrm>
            <a:off x="293091" y="749917"/>
            <a:ext cx="8165110" cy="3810051"/>
          </a:xfrm>
        </p:spPr>
        <p:txBody>
          <a:bodyPr/>
          <a:lstStyle/>
          <a:p>
            <a:r>
              <a:rPr lang="en-US" sz="1600" dirty="0"/>
              <a:t>Container orchestrator</a:t>
            </a:r>
          </a:p>
          <a:p>
            <a:pPr lvl="1"/>
            <a:r>
              <a:rPr lang="en-US" sz="1300" dirty="0"/>
              <a:t>Runs and manages containers</a:t>
            </a:r>
          </a:p>
          <a:p>
            <a:pPr lvl="1"/>
            <a:r>
              <a:rPr lang="en-US" sz="1300" dirty="0"/>
              <a:t>Unified API for deploying web applications, batch jobs, and databases</a:t>
            </a:r>
          </a:p>
          <a:p>
            <a:pPr lvl="1"/>
            <a:r>
              <a:rPr lang="en-US" sz="1300" dirty="0"/>
              <a:t>Maintains and tracks the global view of the cluster </a:t>
            </a:r>
          </a:p>
          <a:p>
            <a:pPr lvl="1"/>
            <a:r>
              <a:rPr lang="en-US" sz="1300" dirty="0"/>
              <a:t>Supports multiple cloud and bare-metal environments</a:t>
            </a:r>
          </a:p>
          <a:p>
            <a:r>
              <a:rPr lang="en-US" sz="1600" dirty="0"/>
              <a:t>Manage applications, not machines</a:t>
            </a:r>
          </a:p>
          <a:p>
            <a:pPr lvl="1"/>
            <a:r>
              <a:rPr lang="en-US" sz="1300" dirty="0"/>
              <a:t>Rolling updates, canary deploys, and blue-green deployments </a:t>
            </a:r>
          </a:p>
          <a:p>
            <a:r>
              <a:rPr lang="en-US" sz="1600" dirty="0"/>
              <a:t>Designed for extensibility</a:t>
            </a:r>
          </a:p>
          <a:p>
            <a:pPr lvl="1"/>
            <a:r>
              <a:rPr lang="en-US" sz="1300" dirty="0"/>
              <a:t>Rich ecosystem of plug-ins for scheduling, storage, </a:t>
            </a:r>
            <a:r>
              <a:rPr lang="en-US" sz="1300" dirty="0" smtClean="0"/>
              <a:t>and networking</a:t>
            </a:r>
            <a:endParaRPr lang="en-US" sz="1300" dirty="0"/>
          </a:p>
          <a:p>
            <a:r>
              <a:rPr lang="en-US" sz="1600" dirty="0"/>
              <a:t>Open source project managed by the Linux Foundation </a:t>
            </a:r>
          </a:p>
          <a:p>
            <a:pPr lvl="1"/>
            <a:r>
              <a:rPr lang="en-US" sz="1300" dirty="0"/>
              <a:t>Inspired and informed by Google's experiences and internal systems</a:t>
            </a:r>
          </a:p>
          <a:p>
            <a:pPr lvl="1"/>
            <a:r>
              <a:rPr lang="en-US" sz="1300" dirty="0"/>
              <a:t>100% open source, written in Go</a:t>
            </a:r>
          </a:p>
          <a:p>
            <a:endParaRPr lang="en-US" dirty="0"/>
          </a:p>
        </p:txBody>
      </p:sp>
      <p:pic>
        <p:nvPicPr>
          <p:cNvPr id="6" name="image49.png" descr="ttps://avatars3.githubusercontent.com/u/13629408?v=3&amp;s=400"/>
          <p:cNvPicPr>
            <a:picLocks noChangeAspect="1"/>
          </p:cNvPicPr>
          <p:nvPr/>
        </p:nvPicPr>
        <p:blipFill>
          <a:blip r:embed="rId3">
            <a:extLst/>
          </a:blip>
          <a:stretch>
            <a:fillRect/>
          </a:stretch>
        </p:blipFill>
        <p:spPr>
          <a:xfrm>
            <a:off x="6375671" y="149687"/>
            <a:ext cx="964658" cy="964406"/>
          </a:xfrm>
          <a:prstGeom prst="rect">
            <a:avLst/>
          </a:prstGeom>
          <a:ln w="12700">
            <a:miter lim="400000"/>
          </a:ln>
        </p:spPr>
      </p:pic>
    </p:spTree>
    <p:extLst>
      <p:ext uri="{BB962C8B-B14F-4D97-AF65-F5344CB8AC3E}">
        <p14:creationId xmlns:p14="http://schemas.microsoft.com/office/powerpoint/2010/main" val="3018364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28600" y="201169"/>
            <a:ext cx="4114800" cy="537972"/>
          </a:xfrm>
        </p:spPr>
        <p:txBody>
          <a:bodyPr/>
          <a:lstStyle/>
          <a:p>
            <a:r>
              <a:rPr lang="en-US" dirty="0"/>
              <a:t>Resources</a:t>
            </a:r>
          </a:p>
        </p:txBody>
      </p:sp>
      <p:sp>
        <p:nvSpPr>
          <p:cNvPr id="11" name="Content Placeholder 10"/>
          <p:cNvSpPr>
            <a:spLocks noGrp="1"/>
          </p:cNvSpPr>
          <p:nvPr>
            <p:ph sz="quarter" idx="11"/>
          </p:nvPr>
        </p:nvSpPr>
        <p:spPr>
          <a:xfrm>
            <a:off x="293091" y="902317"/>
            <a:ext cx="8165110" cy="3243191"/>
          </a:xfrm>
        </p:spPr>
        <p:txBody>
          <a:bodyPr/>
          <a:lstStyle/>
          <a:p>
            <a:r>
              <a:rPr lang="en-US" sz="1800" dirty="0"/>
              <a:t>Kubernetes tutorial</a:t>
            </a:r>
          </a:p>
          <a:p>
            <a:pPr lvl="1"/>
            <a:r>
              <a:rPr lang="en-US" sz="1800" dirty="0">
                <a:hlinkClick r:id="rId2"/>
              </a:rPr>
              <a:t>https://kubernetes.io/docs/tutorials/kubernetes-basics/</a:t>
            </a:r>
            <a:endParaRPr lang="en-US" sz="1800" dirty="0"/>
          </a:p>
          <a:p>
            <a:r>
              <a:rPr lang="en-US" sz="1800" dirty="0"/>
              <a:t>Introduction to container orchestration</a:t>
            </a:r>
          </a:p>
          <a:p>
            <a:pPr lvl="1"/>
            <a:r>
              <a:rPr lang="en-US" sz="1800" dirty="0">
                <a:hlinkClick r:id="rId3"/>
              </a:rPr>
              <a:t>https://www.exoscale.ch/syslog/2016/07/26/container-orch/</a:t>
            </a:r>
            <a:endParaRPr lang="en-US" sz="1800" dirty="0"/>
          </a:p>
          <a:p>
            <a:r>
              <a:rPr lang="en-US" sz="1800" dirty="0"/>
              <a:t> TNS Research: The Present State of Container Orchestration</a:t>
            </a:r>
          </a:p>
          <a:p>
            <a:pPr lvl="1"/>
            <a:r>
              <a:rPr lang="en-US" sz="1800" dirty="0">
                <a:hlinkClick r:id="rId4"/>
              </a:rPr>
              <a:t>https://thenewstack.io/tns-research-present-state-container-orchestration/</a:t>
            </a:r>
            <a:endParaRPr lang="en-US" sz="1800" dirty="0"/>
          </a:p>
          <a:p>
            <a:r>
              <a:rPr lang="en-US" sz="1800" dirty="0"/>
              <a:t>Large-scale cluster management at Google with Borg</a:t>
            </a:r>
          </a:p>
          <a:p>
            <a:pPr lvl="1"/>
            <a:r>
              <a:rPr lang="en-US" sz="1800" dirty="0">
                <a:hlinkClick r:id="rId5"/>
              </a:rPr>
              <a:t>https://research.google.com/pubs/pub43438.html</a:t>
            </a:r>
            <a:endParaRPr lang="en-US" sz="1800" dirty="0"/>
          </a:p>
          <a:p>
            <a:endParaRPr lang="en-US" dirty="0"/>
          </a:p>
        </p:txBody>
      </p:sp>
    </p:spTree>
    <p:extLst>
      <p:ext uri="{BB962C8B-B14F-4D97-AF65-F5344CB8AC3E}">
        <p14:creationId xmlns:p14="http://schemas.microsoft.com/office/powerpoint/2010/main" val="4162099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Kubernetes strengths</a:t>
            </a:r>
            <a:endParaRPr lang="en-US" dirty="0"/>
          </a:p>
        </p:txBody>
      </p:sp>
      <p:sp>
        <p:nvSpPr>
          <p:cNvPr id="9" name="Content Placeholder 8"/>
          <p:cNvSpPr>
            <a:spLocks noGrp="1"/>
          </p:cNvSpPr>
          <p:nvPr>
            <p:ph idx="1"/>
          </p:nvPr>
        </p:nvSpPr>
        <p:spPr>
          <a:xfrm>
            <a:off x="350520" y="879475"/>
            <a:ext cx="8468904" cy="4084165"/>
          </a:xfrm>
        </p:spPr>
        <p:txBody>
          <a:bodyPr>
            <a:normAutofit fontScale="92500"/>
          </a:bodyPr>
          <a:lstStyle/>
          <a:p>
            <a:pPr marL="0" indent="0" eaLnBrk="0" fontAlgn="base">
              <a:spcBef>
                <a:spcPts val="750"/>
              </a:spcBef>
              <a:buNone/>
            </a:pPr>
            <a:r>
              <a:rPr lang="en-US" sz="1700" dirty="0" smtClean="0"/>
              <a:t>Clear </a:t>
            </a:r>
            <a:r>
              <a:rPr lang="en-US" sz="1700" dirty="0"/>
              <a:t>governance </a:t>
            </a:r>
            <a:r>
              <a:rPr lang="en-US" sz="1700" dirty="0" smtClean="0"/>
              <a:t>model </a:t>
            </a:r>
          </a:p>
          <a:p>
            <a:pPr lvl="1" eaLnBrk="0" fontAlgn="base">
              <a:spcBef>
                <a:spcPts val="750"/>
              </a:spcBef>
              <a:buFont typeface="Arial" pitchFamily="34" charset="0"/>
              <a:buChar char="‒"/>
            </a:pPr>
            <a:r>
              <a:rPr lang="en-US" dirty="0" smtClean="0"/>
              <a:t>Managed </a:t>
            </a:r>
            <a:r>
              <a:rPr lang="en-US" dirty="0"/>
              <a:t>by the Linux Foundation. </a:t>
            </a:r>
            <a:endParaRPr lang="en-US" dirty="0" smtClean="0"/>
          </a:p>
          <a:p>
            <a:pPr lvl="1" eaLnBrk="0" fontAlgn="base">
              <a:spcBef>
                <a:spcPts val="750"/>
              </a:spcBef>
              <a:buFont typeface="Arial" pitchFamily="34" charset="0"/>
              <a:buChar char="‒"/>
            </a:pPr>
            <a:r>
              <a:rPr lang="en-US" dirty="0" smtClean="0"/>
              <a:t>Google </a:t>
            </a:r>
            <a:r>
              <a:rPr lang="en-US" dirty="0"/>
              <a:t>is </a:t>
            </a:r>
            <a:r>
              <a:rPr lang="en-US" dirty="0" smtClean="0"/>
              <a:t>driving </a:t>
            </a:r>
            <a:r>
              <a:rPr lang="en-US" dirty="0"/>
              <a:t>the product features and roadmap, while allowing the rest of the ecosystem to participate. </a:t>
            </a:r>
            <a:endParaRPr lang="en-US" dirty="0" smtClean="0"/>
          </a:p>
          <a:p>
            <a:pPr marL="0" indent="0" eaLnBrk="0" fontAlgn="base">
              <a:spcBef>
                <a:spcPts val="750"/>
              </a:spcBef>
              <a:buNone/>
            </a:pPr>
            <a:r>
              <a:rPr lang="en-US" sz="1700" dirty="0" smtClean="0"/>
              <a:t>Growing </a:t>
            </a:r>
            <a:r>
              <a:rPr lang="en-US" sz="1700" dirty="0"/>
              <a:t>and vibrant </a:t>
            </a:r>
            <a:r>
              <a:rPr lang="en-US" sz="1700" dirty="0" smtClean="0"/>
              <a:t>ecosystem</a:t>
            </a:r>
          </a:p>
          <a:p>
            <a:pPr lvl="1" eaLnBrk="0" fontAlgn="base">
              <a:spcBef>
                <a:spcPts val="750"/>
              </a:spcBef>
              <a:buFont typeface="Arial" pitchFamily="34" charset="0"/>
              <a:buChar char="‒"/>
            </a:pPr>
            <a:r>
              <a:rPr lang="en-US" b="1" dirty="0" smtClean="0"/>
              <a:t> </a:t>
            </a:r>
            <a:r>
              <a:rPr lang="en-US" dirty="0" smtClean="0"/>
              <a:t>IBM</a:t>
            </a:r>
            <a:r>
              <a:rPr lang="en-US" dirty="0"/>
              <a:t>, Huawei, Intel, and Red Hat are </a:t>
            </a:r>
            <a:r>
              <a:rPr lang="en-US" dirty="0" smtClean="0"/>
              <a:t>among the </a:t>
            </a:r>
            <a:r>
              <a:rPr lang="en-US" dirty="0"/>
              <a:t>companies making prominent contributions to the project. </a:t>
            </a:r>
            <a:endParaRPr lang="en-US" dirty="0" smtClean="0"/>
          </a:p>
          <a:p>
            <a:pPr marL="0" indent="0" eaLnBrk="0" fontAlgn="base">
              <a:spcBef>
                <a:spcPts val="750"/>
              </a:spcBef>
              <a:buNone/>
            </a:pPr>
            <a:r>
              <a:rPr lang="en-US" sz="1700" dirty="0" smtClean="0"/>
              <a:t>Avoid dependency </a:t>
            </a:r>
            <a:r>
              <a:rPr lang="en-US" sz="1700" dirty="0"/>
              <a:t>and vendor </a:t>
            </a:r>
            <a:r>
              <a:rPr lang="en-US" sz="1700" dirty="0" smtClean="0"/>
              <a:t>lock-in</a:t>
            </a:r>
          </a:p>
          <a:p>
            <a:pPr lvl="1" eaLnBrk="0" fontAlgn="base">
              <a:spcBef>
                <a:spcPts val="750"/>
              </a:spcBef>
              <a:buFont typeface="Arial" pitchFamily="34" charset="0"/>
              <a:buChar char="‒"/>
            </a:pPr>
            <a:r>
              <a:rPr lang="en-US" dirty="0" smtClean="0"/>
              <a:t>Active </a:t>
            </a:r>
            <a:r>
              <a:rPr lang="en-US" dirty="0"/>
              <a:t>community participation and ecosystem support. </a:t>
            </a:r>
          </a:p>
          <a:p>
            <a:pPr marL="0" indent="0" eaLnBrk="0" fontAlgn="base">
              <a:spcBef>
                <a:spcPts val="750"/>
              </a:spcBef>
              <a:buNone/>
            </a:pPr>
            <a:r>
              <a:rPr lang="en-US" sz="1700" dirty="0" smtClean="0"/>
              <a:t>Support for a </a:t>
            </a:r>
            <a:r>
              <a:rPr lang="en-US" sz="1700" dirty="0"/>
              <a:t>wide range of deployment </a:t>
            </a:r>
            <a:r>
              <a:rPr lang="en-US" sz="1700" dirty="0" smtClean="0"/>
              <a:t>options</a:t>
            </a:r>
          </a:p>
          <a:p>
            <a:pPr lvl="1" eaLnBrk="0" fontAlgn="base">
              <a:spcBef>
                <a:spcPts val="750"/>
              </a:spcBef>
              <a:buFont typeface="Arial" pitchFamily="34" charset="0"/>
              <a:buChar char="‒"/>
            </a:pPr>
            <a:r>
              <a:rPr lang="en-US" dirty="0" smtClean="0"/>
              <a:t>Customers </a:t>
            </a:r>
            <a:r>
              <a:rPr lang="en-US" dirty="0"/>
              <a:t>can choose between bare metal, virtualization, private, public, and hybrid cloud </a:t>
            </a:r>
            <a:r>
              <a:rPr lang="en-US" dirty="0" smtClean="0"/>
              <a:t>deployments</a:t>
            </a:r>
          </a:p>
          <a:p>
            <a:pPr lvl="1" eaLnBrk="0" fontAlgn="base">
              <a:spcBef>
                <a:spcPts val="750"/>
              </a:spcBef>
              <a:buFont typeface="Arial" pitchFamily="34" charset="0"/>
              <a:buChar char="‒"/>
            </a:pPr>
            <a:r>
              <a:rPr lang="en-US" dirty="0" smtClean="0"/>
              <a:t>Wide </a:t>
            </a:r>
            <a:r>
              <a:rPr lang="en-US" dirty="0"/>
              <a:t>range of delivery models across on-premises and cloud-based services. </a:t>
            </a:r>
            <a:endParaRPr lang="en-US" dirty="0" smtClean="0"/>
          </a:p>
          <a:p>
            <a:pPr marL="0" indent="0" eaLnBrk="0" fontAlgn="base">
              <a:spcBef>
                <a:spcPts val="750"/>
              </a:spcBef>
              <a:buNone/>
            </a:pPr>
            <a:r>
              <a:rPr lang="en-US" sz="1700" dirty="0" smtClean="0"/>
              <a:t>Design is </a:t>
            </a:r>
            <a:r>
              <a:rPr lang="en-US" sz="1700" dirty="0"/>
              <a:t>more </a:t>
            </a:r>
            <a:r>
              <a:rPr lang="en-US" sz="1700" dirty="0" smtClean="0"/>
              <a:t>operations-centric</a:t>
            </a:r>
          </a:p>
          <a:p>
            <a:pPr lvl="1" eaLnBrk="0" fontAlgn="base">
              <a:spcBef>
                <a:spcPts val="750"/>
              </a:spcBef>
              <a:buFont typeface="Arial" pitchFamily="34" charset="0"/>
              <a:buChar char="‒"/>
            </a:pPr>
            <a:r>
              <a:rPr lang="en-US" dirty="0" smtClean="0"/>
              <a:t>First </a:t>
            </a:r>
            <a:r>
              <a:rPr lang="en-US" dirty="0"/>
              <a:t>choice of DevOps teams</a:t>
            </a:r>
            <a:r>
              <a:rPr lang="en-US" dirty="0" smtClean="0"/>
              <a:t>.</a:t>
            </a:r>
            <a:endParaRPr lang="en-US" dirty="0" smtClean="0">
              <a:solidFill>
                <a:schemeClr val="bg1">
                  <a:lumMod val="40000"/>
                  <a:lumOff val="60000"/>
                </a:schemeClr>
              </a:solidFill>
            </a:endParaRPr>
          </a:p>
          <a:p>
            <a:pPr eaLnBrk="0" fontAlgn="base">
              <a:spcBef>
                <a:spcPts val="750"/>
              </a:spcBef>
            </a:pPr>
            <a:endParaRPr lang="en-US" dirty="0"/>
          </a:p>
        </p:txBody>
      </p:sp>
      <p:pic>
        <p:nvPicPr>
          <p:cNvPr id="7" name="image49.png" descr="ttps://avatars3.githubusercontent.com/u/13629408?v=3&amp;s=400"/>
          <p:cNvPicPr>
            <a:picLocks noChangeAspect="1"/>
          </p:cNvPicPr>
          <p:nvPr/>
        </p:nvPicPr>
        <p:blipFill>
          <a:blip r:embed="rId3">
            <a:extLst/>
          </a:blip>
          <a:stretch>
            <a:fillRect/>
          </a:stretch>
        </p:blipFill>
        <p:spPr>
          <a:xfrm>
            <a:off x="6375671" y="149687"/>
            <a:ext cx="964658" cy="964406"/>
          </a:xfrm>
          <a:prstGeom prst="rect">
            <a:avLst/>
          </a:prstGeom>
          <a:ln w="12700">
            <a:miter lim="400000"/>
          </a:ln>
        </p:spPr>
      </p:pic>
    </p:spTree>
    <p:extLst>
      <p:ext uri="{BB962C8B-B14F-4D97-AF65-F5344CB8AC3E}">
        <p14:creationId xmlns:p14="http://schemas.microsoft.com/office/powerpoint/2010/main" val="2906981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Immutability</a:t>
            </a:r>
          </a:p>
        </p:txBody>
      </p:sp>
      <p:sp>
        <p:nvSpPr>
          <p:cNvPr id="3" name="TextBox 2"/>
          <p:cNvSpPr txBox="1"/>
          <p:nvPr/>
        </p:nvSpPr>
        <p:spPr>
          <a:xfrm>
            <a:off x="151806" y="737311"/>
            <a:ext cx="8772231" cy="3339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lnSpc>
                <a:spcPct val="120000"/>
              </a:lnSpc>
            </a:pPr>
            <a:r>
              <a:rPr lang="en-US" sz="1600" dirty="0">
                <a:solidFill>
                  <a:schemeClr val="bg1"/>
                </a:solidFill>
              </a:rPr>
              <a:t>Build </a:t>
            </a:r>
            <a:r>
              <a:rPr lang="en-US" sz="1600" dirty="0" smtClean="0">
                <a:solidFill>
                  <a:schemeClr val="bg1"/>
                </a:solidFill>
              </a:rPr>
              <a:t>once </a:t>
            </a:r>
            <a:r>
              <a:rPr lang="en-US" sz="1600" dirty="0">
                <a:solidFill>
                  <a:schemeClr val="bg1"/>
                </a:solidFill>
              </a:rPr>
              <a:t>- Deploy </a:t>
            </a:r>
            <a:r>
              <a:rPr lang="en-US" sz="1600" dirty="0" smtClean="0">
                <a:solidFill>
                  <a:schemeClr val="bg1"/>
                </a:solidFill>
              </a:rPr>
              <a:t>everywhere</a:t>
            </a:r>
            <a:endParaRPr lang="en-US" sz="1600" dirty="0">
              <a:solidFill>
                <a:schemeClr val="bg1"/>
              </a:solidFill>
              <a:sym typeface="HelvNeue Light for IBM"/>
            </a:endParaRPr>
          </a:p>
        </p:txBody>
      </p:sp>
      <p:pic>
        <p:nvPicPr>
          <p:cNvPr id="7" name="Picture 6"/>
          <p:cNvPicPr>
            <a:picLocks noChangeAspect="1"/>
          </p:cNvPicPr>
          <p:nvPr/>
        </p:nvPicPr>
        <p:blipFill>
          <a:blip r:embed="rId3"/>
          <a:stretch>
            <a:fillRect/>
          </a:stretch>
        </p:blipFill>
        <p:spPr>
          <a:xfrm>
            <a:off x="3050381" y="1421011"/>
            <a:ext cx="4920380" cy="3117057"/>
          </a:xfrm>
          <a:prstGeom prst="rect">
            <a:avLst/>
          </a:prstGeom>
        </p:spPr>
      </p:pic>
      <p:sp>
        <p:nvSpPr>
          <p:cNvPr id="4" name="Rectangle 3"/>
          <p:cNvSpPr/>
          <p:nvPr/>
        </p:nvSpPr>
        <p:spPr>
          <a:xfrm>
            <a:off x="357188" y="2879009"/>
            <a:ext cx="2492692" cy="844142"/>
          </a:xfrm>
          <a:prstGeom prst="rect">
            <a:avLst/>
          </a:prstGeom>
        </p:spPr>
        <p:txBody>
          <a:bodyPr wrap="square">
            <a:spAutoFit/>
          </a:bodyPr>
          <a:lstStyle/>
          <a:p>
            <a:pPr defTabSz="309563" hangingPunct="0">
              <a:lnSpc>
                <a:spcPct val="120000"/>
              </a:lnSpc>
            </a:pPr>
            <a:r>
              <a:rPr lang="en-US" sz="1400" dirty="0"/>
              <a:t>The same container image is built once and is moved between environments.  </a:t>
            </a:r>
            <a:endParaRPr lang="en-US" sz="1400" dirty="0">
              <a:sym typeface="HelvNeue Light for IBM"/>
            </a:endParaRPr>
          </a:p>
        </p:txBody>
      </p:sp>
    </p:spTree>
    <p:extLst>
      <p:ext uri="{BB962C8B-B14F-4D97-AF65-F5344CB8AC3E}">
        <p14:creationId xmlns:p14="http://schemas.microsoft.com/office/powerpoint/2010/main" val="36216828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Pods</a:t>
            </a:r>
          </a:p>
        </p:txBody>
      </p:sp>
      <p:sp>
        <p:nvSpPr>
          <p:cNvPr id="2" name="TextBox 1"/>
          <p:cNvSpPr txBox="1"/>
          <p:nvPr/>
        </p:nvSpPr>
        <p:spPr>
          <a:xfrm>
            <a:off x="241102" y="780572"/>
            <a:ext cx="8626078" cy="3339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t" anchorCtr="0">
            <a:spAutoFit/>
          </a:bodyPr>
          <a:lstStyle/>
          <a:p>
            <a:pPr algn="ctr" defTabSz="309563" hangingPunct="0">
              <a:lnSpc>
                <a:spcPct val="120000"/>
              </a:lnSpc>
            </a:pPr>
            <a:r>
              <a:rPr lang="en-US" sz="1600" dirty="0">
                <a:solidFill>
                  <a:schemeClr val="bg1"/>
                </a:solidFill>
              </a:rPr>
              <a:t>A single unit of work in Kubernetes, which may consist of one or more containers.  </a:t>
            </a:r>
          </a:p>
        </p:txBody>
      </p:sp>
      <p:pic>
        <p:nvPicPr>
          <p:cNvPr id="3" name="Picture 2"/>
          <p:cNvPicPr>
            <a:picLocks noChangeAspect="1"/>
          </p:cNvPicPr>
          <p:nvPr/>
        </p:nvPicPr>
        <p:blipFill>
          <a:blip r:embed="rId3"/>
          <a:stretch>
            <a:fillRect/>
          </a:stretch>
        </p:blipFill>
        <p:spPr>
          <a:xfrm>
            <a:off x="2973586" y="1900833"/>
            <a:ext cx="5708156" cy="2797969"/>
          </a:xfrm>
          <a:prstGeom prst="rect">
            <a:avLst/>
          </a:prstGeom>
        </p:spPr>
      </p:pic>
      <p:sp>
        <p:nvSpPr>
          <p:cNvPr id="5" name="Rectangle 4"/>
          <p:cNvSpPr/>
          <p:nvPr/>
        </p:nvSpPr>
        <p:spPr>
          <a:xfrm>
            <a:off x="357187" y="2295366"/>
            <a:ext cx="2431733" cy="1643527"/>
          </a:xfrm>
          <a:prstGeom prst="rect">
            <a:avLst/>
          </a:prstGeom>
        </p:spPr>
        <p:txBody>
          <a:bodyPr wrap="square">
            <a:spAutoFit/>
          </a:bodyPr>
          <a:lstStyle/>
          <a:p>
            <a:pPr defTabSz="309563" hangingPunct="0">
              <a:lnSpc>
                <a:spcPct val="120000"/>
              </a:lnSpc>
            </a:pPr>
            <a:r>
              <a:rPr lang="en-US" sz="1400" dirty="0"/>
              <a:t>All containers in a pod are co-located and co-scheduled, and share the kernel namespace (process, storage, </a:t>
            </a:r>
            <a:r>
              <a:rPr lang="en-US" sz="1400" dirty="0" smtClean="0"/>
              <a:t>network, and so forth.)</a:t>
            </a:r>
            <a:endParaRPr lang="en-US" sz="1400" dirty="0"/>
          </a:p>
        </p:txBody>
      </p:sp>
    </p:spTree>
    <p:extLst>
      <p:ext uri="{BB962C8B-B14F-4D97-AF65-F5344CB8AC3E}">
        <p14:creationId xmlns:p14="http://schemas.microsoft.com/office/powerpoint/2010/main" val="12491427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Naming</a:t>
            </a:r>
          </a:p>
        </p:txBody>
      </p:sp>
      <p:sp>
        <p:nvSpPr>
          <p:cNvPr id="3" name="Content Placeholder 2"/>
          <p:cNvSpPr>
            <a:spLocks noGrp="1"/>
          </p:cNvSpPr>
          <p:nvPr>
            <p:ph sz="quarter" idx="11"/>
          </p:nvPr>
        </p:nvSpPr>
        <p:spPr>
          <a:xfrm>
            <a:off x="293091" y="748777"/>
            <a:ext cx="8165110" cy="4082388"/>
          </a:xfrm>
        </p:spPr>
        <p:txBody>
          <a:bodyPr>
            <a:noAutofit/>
          </a:bodyPr>
          <a:lstStyle/>
          <a:p>
            <a:r>
              <a:rPr lang="en-US" sz="1600" dirty="0"/>
              <a:t>Name</a:t>
            </a:r>
          </a:p>
          <a:p>
            <a:pPr lvl="1"/>
            <a:r>
              <a:rPr lang="en-US" dirty="0"/>
              <a:t>Each resource object by type has a unique name</a:t>
            </a:r>
          </a:p>
          <a:p>
            <a:r>
              <a:rPr lang="en-US" sz="1600" dirty="0"/>
              <a:t>Namespace</a:t>
            </a:r>
          </a:p>
          <a:p>
            <a:pPr lvl="1"/>
            <a:r>
              <a:rPr lang="en-US" dirty="0"/>
              <a:t>Resource isolation: Each namespace is a virtual cluster within the physical cluster</a:t>
            </a:r>
          </a:p>
          <a:p>
            <a:pPr lvl="2"/>
            <a:r>
              <a:rPr lang="en-US" dirty="0"/>
              <a:t>Resource objects are scoped within namespaces</a:t>
            </a:r>
          </a:p>
          <a:p>
            <a:pPr lvl="2"/>
            <a:r>
              <a:rPr lang="en-US" dirty="0"/>
              <a:t>Low-level resources are not in namespaces: nodes, persistent volumes, and namespaces themselves</a:t>
            </a:r>
          </a:p>
          <a:p>
            <a:pPr lvl="2"/>
            <a:r>
              <a:rPr lang="en-US" dirty="0"/>
              <a:t>Names of resources need to be unique within a namespace, but not across namespaces</a:t>
            </a:r>
          </a:p>
          <a:p>
            <a:pPr lvl="1"/>
            <a:r>
              <a:rPr lang="en-US" dirty="0"/>
              <a:t>Resource quotas: Namespaces can divide cluster resources</a:t>
            </a:r>
          </a:p>
          <a:p>
            <a:pPr lvl="1"/>
            <a:r>
              <a:rPr lang="en-US" dirty="0"/>
              <a:t>Initial namespaces</a:t>
            </a:r>
          </a:p>
          <a:p>
            <a:pPr lvl="2"/>
            <a:r>
              <a:rPr lang="en-US" dirty="0">
                <a:latin typeface="Courier New" pitchFamily="49" charset="0"/>
                <a:ea typeface="Courier" charset="0"/>
                <a:cs typeface="Courier New" pitchFamily="49" charset="0"/>
              </a:rPr>
              <a:t>default</a:t>
            </a:r>
            <a:r>
              <a:rPr lang="en-US" dirty="0"/>
              <a:t> </a:t>
            </a:r>
            <a:r>
              <a:rPr lang="mr-IN" dirty="0"/>
              <a:t>–</a:t>
            </a:r>
            <a:r>
              <a:rPr lang="en-US" dirty="0"/>
              <a:t> The default namespace for objects with no other namespace    </a:t>
            </a:r>
          </a:p>
          <a:p>
            <a:pPr lvl="2"/>
            <a:r>
              <a:rPr lang="en-US" dirty="0">
                <a:latin typeface="Courier New" pitchFamily="49" charset="0"/>
                <a:ea typeface="Courier" charset="0"/>
                <a:cs typeface="Courier New" pitchFamily="49" charset="0"/>
              </a:rPr>
              <a:t>kube-system</a:t>
            </a:r>
            <a:r>
              <a:rPr lang="en-US" dirty="0"/>
              <a:t> </a:t>
            </a:r>
            <a:r>
              <a:rPr lang="mr-IN" dirty="0"/>
              <a:t>–</a:t>
            </a:r>
            <a:r>
              <a:rPr lang="en-US" dirty="0"/>
              <a:t> The namespace for objects created by the Kubernetes system</a:t>
            </a:r>
          </a:p>
          <a:p>
            <a:endParaRPr lang="en-US" dirty="0"/>
          </a:p>
        </p:txBody>
      </p:sp>
    </p:spTree>
    <p:extLst>
      <p:ext uri="{BB962C8B-B14F-4D97-AF65-F5344CB8AC3E}">
        <p14:creationId xmlns:p14="http://schemas.microsoft.com/office/powerpoint/2010/main" val="2017629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Pod </a:t>
            </a:r>
            <a:r>
              <a:rPr lang="en-US" dirty="0" smtClean="0"/>
              <a:t>health checking</a:t>
            </a:r>
            <a:endParaRPr lang="en-US" dirty="0"/>
          </a:p>
        </p:txBody>
      </p:sp>
      <p:sp>
        <p:nvSpPr>
          <p:cNvPr id="2" name="TextBox 1"/>
          <p:cNvSpPr txBox="1"/>
          <p:nvPr/>
        </p:nvSpPr>
        <p:spPr>
          <a:xfrm>
            <a:off x="205383" y="816301"/>
            <a:ext cx="8412837" cy="6294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t" anchorCtr="0">
            <a:spAutoFit/>
          </a:bodyPr>
          <a:lstStyle/>
          <a:p>
            <a:pPr defTabSz="309563" hangingPunct="0">
              <a:lnSpc>
                <a:spcPct val="120000"/>
              </a:lnSpc>
            </a:pPr>
            <a:r>
              <a:rPr lang="en-US" sz="1600" dirty="0">
                <a:solidFill>
                  <a:schemeClr val="bg1"/>
                </a:solidFill>
              </a:rPr>
              <a:t>Pods are automatically kept alive by “process check” checking the basic status of the main process for the application.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0040" y="1943504"/>
            <a:ext cx="4080240" cy="2934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21469" y="2697201"/>
            <a:ext cx="2928938" cy="1126462"/>
          </a:xfrm>
          <a:prstGeom prst="rect">
            <a:avLst/>
          </a:prstGeom>
        </p:spPr>
        <p:txBody>
          <a:bodyPr wrap="square">
            <a:spAutoFit/>
          </a:bodyPr>
          <a:lstStyle/>
          <a:p>
            <a:pPr defTabSz="309563" hangingPunct="0">
              <a:lnSpc>
                <a:spcPct val="120000"/>
              </a:lnSpc>
            </a:pPr>
            <a:r>
              <a:rPr lang="en-US" sz="1400" dirty="0" smtClean="0"/>
              <a:t>Kubernetes </a:t>
            </a:r>
            <a:r>
              <a:rPr lang="en-US" sz="1400" dirty="0"/>
              <a:t>allows you to create a liveness probe to provide additional means for identifying health.</a:t>
            </a:r>
          </a:p>
        </p:txBody>
      </p:sp>
    </p:spTree>
    <p:extLst>
      <p:ext uri="{BB962C8B-B14F-4D97-AF65-F5344CB8AC3E}">
        <p14:creationId xmlns:p14="http://schemas.microsoft.com/office/powerpoint/2010/main" val="31462013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750" dirty="0"/>
              <a:t>Private </a:t>
            </a:r>
            <a:r>
              <a:rPr lang="en-US" sz="2750" dirty="0" smtClean="0"/>
              <a:t>image repository</a:t>
            </a:r>
            <a:endParaRPr lang="en-US" sz="2750" dirty="0"/>
          </a:p>
        </p:txBody>
      </p:sp>
      <p:sp>
        <p:nvSpPr>
          <p:cNvPr id="8" name="Content Placeholder 2"/>
          <p:cNvSpPr txBox="1">
            <a:spLocks/>
          </p:cNvSpPr>
          <p:nvPr/>
        </p:nvSpPr>
        <p:spPr>
          <a:xfrm>
            <a:off x="293235" y="1594041"/>
            <a:ext cx="3552233" cy="2574099"/>
          </a:xfrm>
          <a:prstGeom prst="rect">
            <a:avLst/>
          </a:prstGeom>
        </p:spPr>
        <p:txBody>
          <a:bodyPr vert="horz" lIns="0" tIns="28485" rIns="56970" bIns="28485" rtlCol="0">
            <a:noAutofit/>
          </a:bodyPr>
          <a:lstStyle>
            <a:lvl1pPr marL="0" indent="0" algn="l" defTabSz="728758" rtl="0" eaLnBrk="1" latinLnBrk="0" hangingPunct="1">
              <a:spcBef>
                <a:spcPts val="960"/>
              </a:spcBef>
              <a:buClr>
                <a:schemeClr val="tx1"/>
              </a:buClr>
              <a:buFontTx/>
              <a:buNone/>
              <a:defRPr sz="3200" kern="1200">
                <a:solidFill>
                  <a:srgbClr val="595959"/>
                </a:solidFill>
                <a:latin typeface="+mn-lt"/>
                <a:ea typeface="+mn-ea"/>
                <a:cs typeface="+mn-cs"/>
              </a:defRPr>
            </a:lvl1pPr>
            <a:lvl2pPr marL="635237" indent="-253078" algn="l" defTabSz="728758" rtl="0" eaLnBrk="1" latinLnBrk="0" hangingPunct="1">
              <a:spcBef>
                <a:spcPts val="960"/>
              </a:spcBef>
              <a:buClr>
                <a:schemeClr val="accent5"/>
              </a:buClr>
              <a:buFont typeface="Arial"/>
              <a:buChar char="•"/>
              <a:defRPr sz="2880" kern="1200">
                <a:solidFill>
                  <a:srgbClr val="595959"/>
                </a:solidFill>
                <a:latin typeface="+mn-lt"/>
                <a:ea typeface="+mn-ea"/>
                <a:cs typeface="+mn-cs"/>
              </a:defRPr>
            </a:lvl2pPr>
            <a:lvl3pPr marL="946506" indent="-275939" algn="l" defTabSz="728758" rtl="0" eaLnBrk="1" latinLnBrk="0" hangingPunct="1">
              <a:spcBef>
                <a:spcPts val="960"/>
              </a:spcBef>
              <a:buClr>
                <a:schemeClr val="tx1"/>
              </a:buClr>
              <a:buFont typeface="Lucida Grande"/>
              <a:buChar char="–"/>
              <a:defRPr sz="2560" kern="1200">
                <a:solidFill>
                  <a:srgbClr val="595959"/>
                </a:solidFill>
                <a:latin typeface="+mn-lt"/>
                <a:ea typeface="+mn-ea"/>
                <a:cs typeface="+mn-cs"/>
              </a:defRPr>
            </a:lvl3pPr>
            <a:lvl4pPr marL="1424952" indent="-478333" algn="l" defTabSz="728758" rtl="0" eaLnBrk="1" latinLnBrk="0" hangingPunct="1">
              <a:spcBef>
                <a:spcPts val="960"/>
              </a:spcBef>
              <a:buClr>
                <a:schemeClr val="tx1"/>
              </a:buClr>
              <a:buFont typeface="Lucida Grande"/>
              <a:buChar char="–"/>
              <a:defRPr sz="2240" kern="1200">
                <a:solidFill>
                  <a:srgbClr val="595959"/>
                </a:solidFill>
                <a:latin typeface="+mn-lt"/>
                <a:ea typeface="+mn-ea"/>
                <a:cs typeface="+mn-cs"/>
              </a:defRPr>
            </a:lvl4pPr>
            <a:lvl5pPr marL="1713360" indent="-288525" algn="l" defTabSz="728758" rtl="0" eaLnBrk="1" latinLnBrk="0" hangingPunct="1">
              <a:spcBef>
                <a:spcPts val="960"/>
              </a:spcBef>
              <a:buClr>
                <a:schemeClr val="tx1"/>
              </a:buClr>
              <a:buFont typeface="Lucida Grande"/>
              <a:buChar char="–"/>
              <a:defRPr sz="2240" kern="1200">
                <a:solidFill>
                  <a:srgbClr val="595959"/>
                </a:solidFill>
                <a:latin typeface="+mn-lt"/>
                <a:ea typeface="+mn-ea"/>
                <a:cs typeface="+mn-cs"/>
              </a:defRPr>
            </a:lvl5pPr>
            <a:lvl6pPr marL="4008845" indent="-364378" algn="l" defTabSz="728758" rtl="0" eaLnBrk="1" latinLnBrk="0" hangingPunct="1">
              <a:spcBef>
                <a:spcPct val="20000"/>
              </a:spcBef>
              <a:buFont typeface="Arial"/>
              <a:buChar char="•"/>
              <a:defRPr sz="3200" kern="1200">
                <a:solidFill>
                  <a:schemeClr val="tx1"/>
                </a:solidFill>
                <a:latin typeface="+mn-lt"/>
                <a:ea typeface="+mn-ea"/>
                <a:cs typeface="+mn-cs"/>
              </a:defRPr>
            </a:lvl6pPr>
            <a:lvl7pPr marL="4737830" indent="-364378" algn="l" defTabSz="728758" rtl="0" eaLnBrk="1" latinLnBrk="0" hangingPunct="1">
              <a:spcBef>
                <a:spcPct val="20000"/>
              </a:spcBef>
              <a:buFont typeface="Arial"/>
              <a:buChar char="•"/>
              <a:defRPr sz="3200" kern="1200">
                <a:solidFill>
                  <a:schemeClr val="tx1"/>
                </a:solidFill>
                <a:latin typeface="+mn-lt"/>
                <a:ea typeface="+mn-ea"/>
                <a:cs typeface="+mn-cs"/>
              </a:defRPr>
            </a:lvl7pPr>
            <a:lvl8pPr marL="5466702" indent="-364378" algn="l" defTabSz="728758" rtl="0" eaLnBrk="1" latinLnBrk="0" hangingPunct="1">
              <a:spcBef>
                <a:spcPct val="20000"/>
              </a:spcBef>
              <a:buFont typeface="Arial"/>
              <a:buChar char="•"/>
              <a:defRPr sz="3200" kern="1200">
                <a:solidFill>
                  <a:schemeClr val="tx1"/>
                </a:solidFill>
                <a:latin typeface="+mn-lt"/>
                <a:ea typeface="+mn-ea"/>
                <a:cs typeface="+mn-cs"/>
              </a:defRPr>
            </a:lvl8pPr>
            <a:lvl9pPr marL="6195613" indent="-364378" algn="l" defTabSz="728758" rtl="0" eaLnBrk="1" latinLnBrk="0" hangingPunct="1">
              <a:spcBef>
                <a:spcPct val="20000"/>
              </a:spcBef>
              <a:buFont typeface="Arial"/>
              <a:buChar char="•"/>
              <a:defRPr sz="3200" kern="1200">
                <a:solidFill>
                  <a:schemeClr val="tx1"/>
                </a:solidFill>
                <a:latin typeface="+mn-lt"/>
                <a:ea typeface="+mn-ea"/>
                <a:cs typeface="+mn-cs"/>
              </a:defRPr>
            </a:lvl9pPr>
          </a:lstStyle>
          <a:p>
            <a:pPr>
              <a:buClr>
                <a:srgbClr val="6D7777"/>
              </a:buClr>
            </a:pPr>
            <a:r>
              <a:rPr lang="en-US" sz="1750" dirty="0">
                <a:solidFill>
                  <a:schemeClr val="bg1"/>
                </a:solidFill>
              </a:rPr>
              <a:t>Bundled </a:t>
            </a:r>
            <a:r>
              <a:rPr lang="en-US" sz="1750" dirty="0" smtClean="0">
                <a:solidFill>
                  <a:schemeClr val="bg1"/>
                </a:solidFill>
              </a:rPr>
              <a:t>images</a:t>
            </a:r>
          </a:p>
          <a:p>
            <a:pPr marL="171450" indent="-171450">
              <a:buClr>
                <a:srgbClr val="6D7777"/>
              </a:buClr>
              <a:buFont typeface="Arial" pitchFamily="34" charset="0"/>
              <a:buChar char="•"/>
            </a:pPr>
            <a:r>
              <a:rPr lang="en-US" sz="1125" dirty="0" smtClean="0">
                <a:solidFill>
                  <a:schemeClr val="bg1"/>
                </a:solidFill>
              </a:rPr>
              <a:t>Import </a:t>
            </a:r>
            <a:r>
              <a:rPr lang="en-US" sz="1125" dirty="0">
                <a:solidFill>
                  <a:schemeClr val="bg1"/>
                </a:solidFill>
              </a:rPr>
              <a:t>Docker images from bundle into private registry, </a:t>
            </a:r>
            <a:endParaRPr lang="en-US" sz="1125" dirty="0" smtClean="0">
              <a:solidFill>
                <a:schemeClr val="bg1"/>
              </a:solidFill>
            </a:endParaRPr>
          </a:p>
          <a:p>
            <a:pPr marL="171450" indent="-171450">
              <a:buClr>
                <a:srgbClr val="6D7777"/>
              </a:buClr>
              <a:buFont typeface="Arial" pitchFamily="34" charset="0"/>
              <a:buChar char="•"/>
            </a:pPr>
            <a:r>
              <a:rPr lang="en-US" sz="1125" dirty="0" smtClean="0">
                <a:solidFill>
                  <a:schemeClr val="bg1"/>
                </a:solidFill>
              </a:rPr>
              <a:t>Import </a:t>
            </a:r>
            <a:r>
              <a:rPr lang="en-US" sz="1125" dirty="0">
                <a:solidFill>
                  <a:schemeClr val="bg1"/>
                </a:solidFill>
              </a:rPr>
              <a:t>any Docker image </a:t>
            </a:r>
            <a:r>
              <a:rPr lang="en-US" sz="1125" dirty="0" smtClean="0">
                <a:solidFill>
                  <a:schemeClr val="bg1"/>
                </a:solidFill>
              </a:rPr>
              <a:t>to </a:t>
            </a:r>
            <a:r>
              <a:rPr lang="en-US" sz="1125" dirty="0">
                <a:solidFill>
                  <a:schemeClr val="bg1"/>
                </a:solidFill>
              </a:rPr>
              <a:t>deploy across </a:t>
            </a:r>
            <a:r>
              <a:rPr lang="en-US" sz="1125" dirty="0" smtClean="0">
                <a:solidFill>
                  <a:schemeClr val="bg1"/>
                </a:solidFill>
              </a:rPr>
              <a:t>nodes</a:t>
            </a:r>
            <a:r>
              <a:rPr lang="en-US" sz="1125" dirty="0">
                <a:solidFill>
                  <a:schemeClr val="bg1"/>
                </a:solidFill>
              </a:rPr>
              <a:t>.</a:t>
            </a:r>
          </a:p>
          <a:p>
            <a:pPr marL="285750" indent="-285750">
              <a:buClr>
                <a:srgbClr val="6D7777"/>
              </a:buClr>
              <a:buFont typeface="Arial" charset="0"/>
              <a:buChar char="•"/>
            </a:pPr>
            <a:endParaRPr lang="en-US" sz="1125" i="1" dirty="0">
              <a:solidFill>
                <a:schemeClr val="bg1"/>
              </a:solidFill>
            </a:endParaRPr>
          </a:p>
          <a:p>
            <a:pPr>
              <a:buClr>
                <a:srgbClr val="6D7777"/>
              </a:buClr>
            </a:pPr>
            <a:r>
              <a:rPr lang="en-US" sz="1750" dirty="0" smtClean="0">
                <a:solidFill>
                  <a:schemeClr val="bg1"/>
                </a:solidFill>
              </a:rPr>
              <a:t>Secure access</a:t>
            </a:r>
          </a:p>
          <a:p>
            <a:pPr marL="285750" indent="-285750">
              <a:buClr>
                <a:srgbClr val="6D7777"/>
              </a:buClr>
              <a:buFont typeface="Arial" pitchFamily="34" charset="0"/>
              <a:buChar char="•"/>
            </a:pPr>
            <a:r>
              <a:rPr lang="en-US" sz="1125" dirty="0" smtClean="0">
                <a:solidFill>
                  <a:schemeClr val="bg1"/>
                </a:solidFill>
              </a:rPr>
              <a:t>Add </a:t>
            </a:r>
            <a:r>
              <a:rPr lang="en-US" sz="1125" dirty="0">
                <a:solidFill>
                  <a:schemeClr val="bg1"/>
                </a:solidFill>
              </a:rPr>
              <a:t>only </a:t>
            </a:r>
            <a:r>
              <a:rPr lang="en-US" sz="1125" dirty="0" smtClean="0">
                <a:solidFill>
                  <a:schemeClr val="bg1"/>
                </a:solidFill>
              </a:rPr>
              <a:t>approved </a:t>
            </a:r>
            <a:r>
              <a:rPr lang="en-US" sz="1125" dirty="0">
                <a:solidFill>
                  <a:schemeClr val="bg1"/>
                </a:solidFill>
              </a:rPr>
              <a:t>images </a:t>
            </a:r>
            <a:r>
              <a:rPr lang="en-US" sz="1125" dirty="0" smtClean="0">
                <a:solidFill>
                  <a:schemeClr val="bg1"/>
                </a:solidFill>
              </a:rPr>
              <a:t>so developers </a:t>
            </a:r>
            <a:r>
              <a:rPr lang="en-US" sz="1125" dirty="0">
                <a:solidFill>
                  <a:schemeClr val="bg1"/>
                </a:solidFill>
              </a:rPr>
              <a:t>have trusted, validated images </a:t>
            </a:r>
            <a:r>
              <a:rPr lang="en-US" sz="1125" dirty="0" smtClean="0">
                <a:solidFill>
                  <a:schemeClr val="bg1"/>
                </a:solidFill>
              </a:rPr>
              <a:t>for building</a:t>
            </a:r>
            <a:r>
              <a:rPr lang="en-US" sz="1125" dirty="0" smtClean="0">
                <a:solidFill>
                  <a:schemeClr val="bg1"/>
                </a:solidFill>
              </a:rPr>
              <a:t>.</a:t>
            </a:r>
            <a:endParaRPr lang="en-US" sz="1550"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467" y="704496"/>
            <a:ext cx="5298533" cy="4222072"/>
          </a:xfrm>
          <a:prstGeom prst="rect">
            <a:avLst/>
          </a:prstGeom>
        </p:spPr>
      </p:pic>
      <p:sp>
        <p:nvSpPr>
          <p:cNvPr id="9" name="TextBox 8"/>
          <p:cNvSpPr txBox="1"/>
          <p:nvPr/>
        </p:nvSpPr>
        <p:spPr>
          <a:xfrm>
            <a:off x="228601" y="826202"/>
            <a:ext cx="3383280" cy="3339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t" anchorCtr="0">
            <a:spAutoFit/>
          </a:bodyPr>
          <a:lstStyle/>
          <a:p>
            <a:pPr defTabSz="309563" hangingPunct="0">
              <a:lnSpc>
                <a:spcPct val="120000"/>
              </a:lnSpc>
            </a:pPr>
            <a:r>
              <a:rPr lang="en-US" sz="1600" dirty="0" smtClean="0">
                <a:solidFill>
                  <a:schemeClr val="bg1"/>
                </a:solidFill>
              </a:rPr>
              <a:t>Built-in storage for Docker images</a:t>
            </a:r>
            <a:endParaRPr lang="en-US" sz="1600" dirty="0">
              <a:solidFill>
                <a:schemeClr val="bg1"/>
              </a:solidFill>
            </a:endParaRPr>
          </a:p>
        </p:txBody>
      </p:sp>
    </p:spTree>
    <p:extLst>
      <p:ext uri="{BB962C8B-B14F-4D97-AF65-F5344CB8AC3E}">
        <p14:creationId xmlns:p14="http://schemas.microsoft.com/office/powerpoint/2010/main" val="34538860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Service Discovery</a:t>
            </a:r>
          </a:p>
        </p:txBody>
      </p:sp>
      <p:sp>
        <p:nvSpPr>
          <p:cNvPr id="2" name="TextBox 1"/>
          <p:cNvSpPr txBox="1"/>
          <p:nvPr/>
        </p:nvSpPr>
        <p:spPr>
          <a:xfrm>
            <a:off x="401838" y="826857"/>
            <a:ext cx="8354616" cy="3339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lnSpc>
                <a:spcPct val="120000"/>
              </a:lnSpc>
            </a:pPr>
            <a:r>
              <a:rPr lang="en-US" sz="1600" dirty="0">
                <a:solidFill>
                  <a:schemeClr val="bg1"/>
                </a:solidFill>
              </a:rPr>
              <a:t>Kubernetes has an internal DNS </a:t>
            </a:r>
            <a:r>
              <a:rPr lang="en-US" sz="1600" dirty="0" smtClean="0">
                <a:solidFill>
                  <a:schemeClr val="bg1"/>
                </a:solidFill>
              </a:rPr>
              <a:t>used </a:t>
            </a:r>
            <a:r>
              <a:rPr lang="en-US" sz="1600" dirty="0">
                <a:solidFill>
                  <a:schemeClr val="bg1"/>
                </a:solidFill>
              </a:rPr>
              <a:t>as a </a:t>
            </a:r>
            <a:r>
              <a:rPr lang="en-US" sz="1600" dirty="0" smtClean="0">
                <a:solidFill>
                  <a:schemeClr val="bg1"/>
                </a:solidFill>
              </a:rPr>
              <a:t>service registry</a:t>
            </a:r>
            <a:r>
              <a:rPr lang="en-US" sz="1600" dirty="0">
                <a:solidFill>
                  <a:schemeClr val="bg1"/>
                </a:solidFill>
              </a:rPr>
              <a:t>.  </a:t>
            </a:r>
          </a:p>
        </p:txBody>
      </p:sp>
      <p:pic>
        <p:nvPicPr>
          <p:cNvPr id="3" name="Picture 2"/>
          <p:cNvPicPr>
            <a:picLocks noChangeAspect="1"/>
          </p:cNvPicPr>
          <p:nvPr/>
        </p:nvPicPr>
        <p:blipFill>
          <a:blip r:embed="rId3"/>
          <a:stretch>
            <a:fillRect/>
          </a:stretch>
        </p:blipFill>
        <p:spPr>
          <a:xfrm>
            <a:off x="3359349" y="1819675"/>
            <a:ext cx="5132784" cy="2973382"/>
          </a:xfrm>
          <a:prstGeom prst="rect">
            <a:avLst/>
          </a:prstGeom>
        </p:spPr>
      </p:pic>
      <p:sp>
        <p:nvSpPr>
          <p:cNvPr id="5" name="Rectangle 4"/>
          <p:cNvSpPr/>
          <p:nvPr/>
        </p:nvSpPr>
        <p:spPr>
          <a:xfrm>
            <a:off x="357188" y="2378591"/>
            <a:ext cx="2904172" cy="1643527"/>
          </a:xfrm>
          <a:prstGeom prst="rect">
            <a:avLst/>
          </a:prstGeom>
        </p:spPr>
        <p:txBody>
          <a:bodyPr wrap="square">
            <a:spAutoFit/>
          </a:bodyPr>
          <a:lstStyle/>
          <a:p>
            <a:pPr defTabSz="309563" hangingPunct="0">
              <a:lnSpc>
                <a:spcPct val="120000"/>
              </a:lnSpc>
            </a:pPr>
            <a:r>
              <a:rPr lang="en-US" sz="1400" dirty="0"/>
              <a:t>A </a:t>
            </a:r>
            <a:r>
              <a:rPr lang="en-US" sz="1400" dirty="0" smtClean="0"/>
              <a:t>service </a:t>
            </a:r>
            <a:r>
              <a:rPr lang="en-US" sz="1400" dirty="0"/>
              <a:t>resource in Kubernetes results in an entry in the internal DNS.  DNS entries may point to an internal </a:t>
            </a:r>
            <a:r>
              <a:rPr lang="en-US" sz="1400" dirty="0" smtClean="0"/>
              <a:t>cluster </a:t>
            </a:r>
            <a:r>
              <a:rPr lang="en-US" sz="1400" dirty="0"/>
              <a:t>IP that load balances between healthy running service instances.</a:t>
            </a:r>
          </a:p>
        </p:txBody>
      </p:sp>
    </p:spTree>
    <p:extLst>
      <p:ext uri="{BB962C8B-B14F-4D97-AF65-F5344CB8AC3E}">
        <p14:creationId xmlns:p14="http://schemas.microsoft.com/office/powerpoint/2010/main" val="1074549658"/>
      </p:ext>
    </p:extLst>
  </p:cSld>
  <p:clrMapOvr>
    <a:masterClrMapping/>
  </p:clrMapOvr>
  <p:timing>
    <p:tnLst>
      <p:par>
        <p:cTn id="1" dur="indefinite" restart="never" nodeType="tmRoot"/>
      </p:par>
    </p:tnLst>
  </p:timing>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DRAFT 7_IBM_Cloud_Presentation_Fast Start_2018_Mini Main and Sessions_Arial" id="{448989E2-F453-EB48-A504-083BB1AFD7E3}" vid="{B050ED43-DA11-BE41-B744-807098D861CA}"/>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DRAFT 7_IBM_Cloud_Presentation_Fast Start_2018_Mini Main and Sessions_Arial" id="{448989E2-F453-EB48-A504-083BB1AFD7E3}" vid="{C99EB306-4F64-C242-BE13-5B49035DDC3E}"/>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DRAFT 7_IBM_Cloud_Presentation_Fast Start_2018_Mini Main and Sessions_Arial" id="{448989E2-F453-EB48-A504-083BB1AFD7E3}" vid="{07DB8211-143D-D64F-904E-1520B9F17183}"/>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DRAFT 7_IBM_Cloud_Presentation_Fast Start_2018_Mini Main and Sessions_Arial" id="{448989E2-F453-EB48-A504-083BB1AFD7E3}" vid="{A9EE2942-96FA-7B41-8904-00DEB1B826B4}"/>
    </a:ext>
  </a:extLst>
</a:theme>
</file>

<file path=ppt/theme/theme5.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DRAFT 7_IBM_Cloud_Presentation_Fast Start_2018_Mini Main and Sessions_Arial" id="{448989E2-F453-EB48-A504-083BB1AFD7E3}" vid="{69E3344E-065F-7B4B-8991-E5AD7C8A66B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IBM_Cloud_Presentation_Fast Start_2018_Mini Main and Sessions_Arial_Dec. 01 UPDATE</Template>
  <TotalTime>28770</TotalTime>
  <Words>1611</Words>
  <Application>Microsoft Office PowerPoint</Application>
  <PresentationFormat>On-screen Show (16:9)</PresentationFormat>
  <Paragraphs>301</Paragraphs>
  <Slides>20</Slides>
  <Notes>14</Notes>
  <HiddenSlides>0</HiddenSlides>
  <MMClips>0</MMClips>
  <ScaleCrop>false</ScaleCrop>
  <HeadingPairs>
    <vt:vector size="4" baseType="variant">
      <vt:variant>
        <vt:lpstr>Theme</vt:lpstr>
      </vt:variant>
      <vt:variant>
        <vt:i4>5</vt:i4>
      </vt:variant>
      <vt:variant>
        <vt:lpstr>Slide Titles</vt:lpstr>
      </vt:variant>
      <vt:variant>
        <vt:i4>20</vt:i4>
      </vt:variant>
    </vt:vector>
  </HeadingPairs>
  <TitlesOfParts>
    <vt:vector size="25" baseType="lpstr">
      <vt:lpstr>blk_background_2017</vt:lpstr>
      <vt:lpstr>dk_blu_background_2017</vt:lpstr>
      <vt:lpstr>gry_background_2017</vt:lpstr>
      <vt:lpstr>wht_background_2017</vt:lpstr>
      <vt:lpstr>1_wht_background_2017</vt:lpstr>
      <vt:lpstr>Kubernetes Basics</vt:lpstr>
      <vt:lpstr>What is Kubernetes?</vt:lpstr>
      <vt:lpstr>Kubernetes strengths</vt:lpstr>
      <vt:lpstr>Immutability</vt:lpstr>
      <vt:lpstr>Pods</vt:lpstr>
      <vt:lpstr>Naming</vt:lpstr>
      <vt:lpstr>Pod health checking</vt:lpstr>
      <vt:lpstr>Private image repository</vt:lpstr>
      <vt:lpstr>Service Discovery</vt:lpstr>
      <vt:lpstr>Config Maps and Secrets</vt:lpstr>
      <vt:lpstr>Replicasets</vt:lpstr>
      <vt:lpstr>Deployments</vt:lpstr>
      <vt:lpstr>Scaling</vt:lpstr>
      <vt:lpstr>Statefulsets</vt:lpstr>
      <vt:lpstr>Persistence and storage</vt:lpstr>
      <vt:lpstr>Kubernetes management architecture</vt:lpstr>
      <vt:lpstr>Kubernetes cluster architecture</vt:lpstr>
      <vt:lpstr>Master node components</vt:lpstr>
      <vt:lpstr>Kubectl commands</vt:lpstr>
      <vt:lpstr>Resources</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SECTIONS FOR DISCUSSION Content Creator Guidance, Slides1-7 Quick View Template. Slides 8-100  Full Template + Options, Slides 101-121 Content Creator Additional Info, 122-76</dc:title>
  <dc:creator>Rita Pensa</dc:creator>
  <cp:lastModifiedBy>ADMINIBM</cp:lastModifiedBy>
  <cp:revision>158</cp:revision>
  <dcterms:created xsi:type="dcterms:W3CDTF">2017-12-04T20:36:45Z</dcterms:created>
  <dcterms:modified xsi:type="dcterms:W3CDTF">2018-05-29T18:48:25Z</dcterms:modified>
</cp:coreProperties>
</file>